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264" r:id="rId2"/>
    <p:sldId id="517" r:id="rId3"/>
    <p:sldId id="555" r:id="rId4"/>
    <p:sldId id="560" r:id="rId5"/>
    <p:sldId id="561" r:id="rId6"/>
    <p:sldId id="559" r:id="rId7"/>
    <p:sldId id="557" r:id="rId8"/>
    <p:sldId id="558" r:id="rId9"/>
    <p:sldId id="556" r:id="rId10"/>
    <p:sldId id="562" r:id="rId11"/>
    <p:sldId id="563" r:id="rId12"/>
    <p:sldId id="564" r:id="rId13"/>
    <p:sldId id="565" r:id="rId14"/>
    <p:sldId id="566" r:id="rId15"/>
    <p:sldId id="567" r:id="rId16"/>
  </p:sldIdLst>
  <p:sldSz cx="9144000" cy="6858000" type="screen4x3"/>
  <p:notesSz cx="7099300" cy="10234613"/>
  <p:defaultTextStyle>
    <a:defPPr>
      <a:defRPr lang="zh-CN"/>
    </a:defPPr>
    <a:lvl1pPr algn="l" rtl="0" eaLnBrk="0" fontAlgn="base" hangingPunct="0">
      <a:spcBef>
        <a:spcPct val="0"/>
      </a:spcBef>
      <a:spcAft>
        <a:spcPct val="0"/>
      </a:spcAft>
      <a:defRPr sz="2400" b="1" i="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i="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b="1" i="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b="1" i="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b="1" i="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i="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i="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i="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i="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672"/>
  </p:normalViewPr>
  <p:slideViewPr>
    <p:cSldViewPr>
      <p:cViewPr varScale="1">
        <p:scale>
          <a:sx n="112" d="100"/>
          <a:sy n="112" d="100"/>
        </p:scale>
        <p:origin x="17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352" y="-90"/>
      </p:cViewPr>
      <p:guideLst>
        <p:guide orient="horz" pos="3224"/>
        <p:guide pos="2236"/>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153CA4BE-2C92-5042-8EBD-4669E8DC8847}"/>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spcBef>
                <a:spcPct val="0"/>
              </a:spcBef>
              <a:defRPr sz="1300" b="0" i="0">
                <a:latin typeface="Arial" charset="0"/>
                <a:ea typeface="宋体" charset="0"/>
                <a:cs typeface="宋体" charset="0"/>
              </a:defRPr>
            </a:lvl1pPr>
          </a:lstStyle>
          <a:p>
            <a:pPr>
              <a:defRPr/>
            </a:pPr>
            <a:endParaRPr lang="en-US" altLang="zh-CN"/>
          </a:p>
        </p:txBody>
      </p:sp>
      <p:sp>
        <p:nvSpPr>
          <p:cNvPr id="355331" name="Rectangle 3">
            <a:extLst>
              <a:ext uri="{FF2B5EF4-FFF2-40B4-BE49-F238E27FC236}">
                <a16:creationId xmlns:a16="http://schemas.microsoft.com/office/drawing/2014/main" id="{D3DE3393-E9BF-DD40-9995-609303D958AE}"/>
              </a:ext>
            </a:extLst>
          </p:cNvPr>
          <p:cNvSpPr>
            <a:spLocks noGrp="1" noChangeArrowheads="1"/>
          </p:cNvSpPr>
          <p:nvPr>
            <p:ph type="dt" sz="quarter"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spcBef>
                <a:spcPct val="0"/>
              </a:spcBef>
              <a:defRPr sz="1300" b="0" i="0">
                <a:latin typeface="Arial" charset="0"/>
                <a:ea typeface="宋体" charset="0"/>
                <a:cs typeface="宋体" charset="0"/>
              </a:defRPr>
            </a:lvl1pPr>
          </a:lstStyle>
          <a:p>
            <a:pPr>
              <a:defRPr/>
            </a:pPr>
            <a:endParaRPr lang="en-US" altLang="zh-CN"/>
          </a:p>
        </p:txBody>
      </p:sp>
      <p:sp>
        <p:nvSpPr>
          <p:cNvPr id="355332" name="Rectangle 4">
            <a:extLst>
              <a:ext uri="{FF2B5EF4-FFF2-40B4-BE49-F238E27FC236}">
                <a16:creationId xmlns:a16="http://schemas.microsoft.com/office/drawing/2014/main" id="{86E05F4E-12A1-7243-9EE8-87FA3C9B09EE}"/>
              </a:ext>
            </a:extLst>
          </p:cNvPr>
          <p:cNvSpPr>
            <a:spLocks noGrp="1" noChangeArrowheads="1"/>
          </p:cNvSpPr>
          <p:nvPr>
            <p:ph type="ftr" sz="quarter" idx="2"/>
          </p:nvPr>
        </p:nvSpPr>
        <p:spPr bwMode="auto">
          <a:xfrm>
            <a:off x="0"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spcBef>
                <a:spcPct val="0"/>
              </a:spcBef>
              <a:defRPr sz="1300" b="0" i="0">
                <a:latin typeface="Arial" charset="0"/>
                <a:ea typeface="宋体" charset="0"/>
                <a:cs typeface="宋体" charset="0"/>
              </a:defRPr>
            </a:lvl1pPr>
          </a:lstStyle>
          <a:p>
            <a:pPr>
              <a:defRPr/>
            </a:pPr>
            <a:endParaRPr lang="en-US" altLang="zh-CN"/>
          </a:p>
        </p:txBody>
      </p:sp>
      <p:sp>
        <p:nvSpPr>
          <p:cNvPr id="355333" name="Rectangle 5">
            <a:extLst>
              <a:ext uri="{FF2B5EF4-FFF2-40B4-BE49-F238E27FC236}">
                <a16:creationId xmlns:a16="http://schemas.microsoft.com/office/drawing/2014/main" id="{F238533C-5337-E049-8D82-3A305DEFC0D1}"/>
              </a:ext>
            </a:extLst>
          </p:cNvPr>
          <p:cNvSpPr>
            <a:spLocks noGrp="1" noChangeArrowheads="1"/>
          </p:cNvSpPr>
          <p:nvPr>
            <p:ph type="sldNum" sz="quarter" idx="3"/>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b="0" i="0">
                <a:latin typeface="Arial" panose="020B0604020202020204" pitchFamily="34" charset="0"/>
                <a:ea typeface="宋体" panose="02010600030101010101" pitchFamily="2" charset="-122"/>
              </a:defRPr>
            </a:lvl1pPr>
          </a:lstStyle>
          <a:p>
            <a:pPr>
              <a:defRPr/>
            </a:pPr>
            <a:fld id="{D4E114AB-D2BD-A349-90D8-EA246747C8F3}" type="slidenum">
              <a:rPr lang="en-US" altLang="zh-CN"/>
              <a:pPr>
                <a:defRPr/>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B57D735-8843-9E44-84CA-6D994FBEB861}"/>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spcBef>
                <a:spcPct val="0"/>
              </a:spcBef>
              <a:defRPr sz="1300" b="0" i="0">
                <a:latin typeface="Arial" charset="0"/>
                <a:ea typeface="宋体" charset="0"/>
                <a:cs typeface="宋体" charset="0"/>
              </a:defRPr>
            </a:lvl1pPr>
          </a:lstStyle>
          <a:p>
            <a:pPr>
              <a:defRPr/>
            </a:pPr>
            <a:endParaRPr lang="en-US" altLang="zh-CN"/>
          </a:p>
        </p:txBody>
      </p:sp>
      <p:sp>
        <p:nvSpPr>
          <p:cNvPr id="12291" name="Rectangle 3">
            <a:extLst>
              <a:ext uri="{FF2B5EF4-FFF2-40B4-BE49-F238E27FC236}">
                <a16:creationId xmlns:a16="http://schemas.microsoft.com/office/drawing/2014/main" id="{7A46D14D-D303-B44B-A9AB-D1E024F37B70}"/>
              </a:ext>
            </a:extLst>
          </p:cNvPr>
          <p:cNvSpPr>
            <a:spLocks noGrp="1" noChangeArrowheads="1"/>
          </p:cNvSpPr>
          <p:nvPr>
            <p:ph type="dt"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spcBef>
                <a:spcPct val="0"/>
              </a:spcBef>
              <a:defRPr sz="1300" b="0" i="0">
                <a:latin typeface="Arial" charset="0"/>
                <a:ea typeface="宋体" charset="0"/>
                <a:cs typeface="宋体" charset="0"/>
              </a:defRPr>
            </a:lvl1pPr>
          </a:lstStyle>
          <a:p>
            <a:pPr>
              <a:defRPr/>
            </a:pPr>
            <a:endParaRPr lang="en-US" altLang="zh-CN"/>
          </a:p>
        </p:txBody>
      </p:sp>
      <p:sp>
        <p:nvSpPr>
          <p:cNvPr id="15364" name="Rectangle 4">
            <a:extLst>
              <a:ext uri="{FF2B5EF4-FFF2-40B4-BE49-F238E27FC236}">
                <a16:creationId xmlns:a16="http://schemas.microsoft.com/office/drawing/2014/main" id="{CCE72DBA-EB60-1241-AFA8-E66874317BD2}"/>
              </a:ext>
            </a:extLst>
          </p:cNvPr>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F4B94278-738C-E540-82E6-E364F6066E2C}"/>
              </a:ext>
            </a:extLst>
          </p:cNvPr>
          <p:cNvSpPr>
            <a:spLocks noGrp="1" noChangeArrowheads="1"/>
          </p:cNvSpPr>
          <p:nvPr>
            <p:ph type="body" sz="quarter" idx="3"/>
          </p:nvPr>
        </p:nvSpPr>
        <p:spPr bwMode="auto">
          <a:xfrm>
            <a:off x="709613" y="4860925"/>
            <a:ext cx="5680075" cy="4605338"/>
          </a:xfrm>
          <a:prstGeom prst="rect">
            <a:avLst/>
          </a:prstGeom>
          <a:noFill/>
          <a:ln>
            <a:noFill/>
          </a:ln>
          <a:effectLst/>
        </p:spPr>
        <p:txBody>
          <a:bodyPr vert="horz" wrap="square" lIns="99048" tIns="49524" rIns="99048" bIns="49524"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2294" name="Rectangle 6">
            <a:extLst>
              <a:ext uri="{FF2B5EF4-FFF2-40B4-BE49-F238E27FC236}">
                <a16:creationId xmlns:a16="http://schemas.microsoft.com/office/drawing/2014/main" id="{9C194083-4BBF-BB4F-8311-9785F08A5AE8}"/>
              </a:ext>
            </a:extLst>
          </p:cNvPr>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spcBef>
                <a:spcPct val="0"/>
              </a:spcBef>
              <a:defRPr sz="1300" b="0" i="0">
                <a:latin typeface="Arial" charset="0"/>
                <a:ea typeface="宋体" charset="0"/>
                <a:cs typeface="宋体" charset="0"/>
              </a:defRPr>
            </a:lvl1pPr>
          </a:lstStyle>
          <a:p>
            <a:pPr>
              <a:defRPr/>
            </a:pPr>
            <a:endParaRPr lang="en-US" altLang="zh-CN"/>
          </a:p>
        </p:txBody>
      </p:sp>
      <p:sp>
        <p:nvSpPr>
          <p:cNvPr id="12295" name="Rectangle 7">
            <a:extLst>
              <a:ext uri="{FF2B5EF4-FFF2-40B4-BE49-F238E27FC236}">
                <a16:creationId xmlns:a16="http://schemas.microsoft.com/office/drawing/2014/main" id="{D662E313-1675-3043-91AD-29FF3595309A}"/>
              </a:ext>
            </a:extLst>
          </p:cNvPr>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b="0" i="0">
                <a:latin typeface="Arial" panose="020B0604020202020204" pitchFamily="34" charset="0"/>
                <a:ea typeface="宋体" panose="02010600030101010101" pitchFamily="2" charset="-122"/>
              </a:defRPr>
            </a:lvl1pPr>
          </a:lstStyle>
          <a:p>
            <a:pPr>
              <a:defRPr/>
            </a:pPr>
            <a:fld id="{81C24D6C-90A9-FE4A-9E47-DCB4858DBA5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宋体" charset="0"/>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宋体"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图片 8" descr="QQ截图未命xx名.png">
            <a:extLst>
              <a:ext uri="{FF2B5EF4-FFF2-40B4-BE49-F238E27FC236}">
                <a16:creationId xmlns:a16="http://schemas.microsoft.com/office/drawing/2014/main" id="{A8E89AA3-45AA-C14E-A3A1-673DEE33E7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638" y="0"/>
            <a:ext cx="9123362"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a:extLst>
              <a:ext uri="{FF2B5EF4-FFF2-40B4-BE49-F238E27FC236}">
                <a16:creationId xmlns:a16="http://schemas.microsoft.com/office/drawing/2014/main" id="{95691D05-1497-0541-9764-AAC1476E8DCB}"/>
              </a:ext>
            </a:extLst>
          </p:cNvPr>
          <p:cNvSpPr>
            <a:spLocks noChangeArrowheads="1"/>
          </p:cNvSpPr>
          <p:nvPr/>
        </p:nvSpPr>
        <p:spPr bwMode="auto">
          <a:xfrm>
            <a:off x="685800" y="3589338"/>
            <a:ext cx="7772400"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701442" name="Rectangle 2"/>
          <p:cNvSpPr>
            <a:spLocks noGrp="1" noChangeArrowheads="1"/>
          </p:cNvSpPr>
          <p:nvPr>
            <p:ph type="ctrTitle"/>
          </p:nvPr>
        </p:nvSpPr>
        <p:spPr>
          <a:xfrm>
            <a:off x="685800" y="1583795"/>
            <a:ext cx="7772400" cy="1889655"/>
          </a:xfrm>
        </p:spPr>
        <p:txBody>
          <a:bodyPr/>
          <a:lstStyle>
            <a:lvl1pPr algn="ctr">
              <a:defRPr sz="4400"/>
            </a:lvl1pPr>
          </a:lstStyle>
          <a:p>
            <a:pPr lvl="0"/>
            <a:r>
              <a:rPr lang="zh-CN" altLang="en-US" noProof="0" dirty="0"/>
              <a:t>单击此处编辑母版标题样式</a:t>
            </a:r>
          </a:p>
        </p:txBody>
      </p:sp>
      <p:sp>
        <p:nvSpPr>
          <p:cNvPr id="701443" name="Rectangle 3"/>
          <p:cNvSpPr>
            <a:spLocks noGrp="1" noChangeArrowheads="1"/>
          </p:cNvSpPr>
          <p:nvPr>
            <p:ph type="subTitle" idx="1"/>
          </p:nvPr>
        </p:nvSpPr>
        <p:spPr>
          <a:xfrm>
            <a:off x="701675" y="3833813"/>
            <a:ext cx="7756525" cy="1600200"/>
          </a:xfrm>
        </p:spPr>
        <p:txBody>
          <a:bodyPr/>
          <a:lstStyle>
            <a:lvl1pPr marL="0" indent="0" algn="ctr">
              <a:buFont typeface="Wingdings" pitchFamily="2" charset="2"/>
              <a:buNone/>
              <a:defRPr sz="2600"/>
            </a:lvl1pPr>
          </a:lstStyle>
          <a:p>
            <a:pPr lvl="0"/>
            <a:r>
              <a:rPr lang="zh-CN" altLang="en-US" noProof="0"/>
              <a:t>单击此处编辑母版副标题样式</a:t>
            </a:r>
          </a:p>
        </p:txBody>
      </p:sp>
      <p:sp>
        <p:nvSpPr>
          <p:cNvPr id="6" name="Rectangle 4">
            <a:extLst>
              <a:ext uri="{FF2B5EF4-FFF2-40B4-BE49-F238E27FC236}">
                <a16:creationId xmlns:a16="http://schemas.microsoft.com/office/drawing/2014/main" id="{355F4290-C823-0B40-A4E8-A46788539C8F}"/>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7" name="Slide Number Placeholder 6">
            <a:extLst>
              <a:ext uri="{FF2B5EF4-FFF2-40B4-BE49-F238E27FC236}">
                <a16:creationId xmlns:a16="http://schemas.microsoft.com/office/drawing/2014/main" id="{CBDCFD5F-D965-CD4C-A23C-EF82A83EF708}"/>
              </a:ext>
            </a:extLst>
          </p:cNvPr>
          <p:cNvSpPr>
            <a:spLocks noGrp="1" noChangeArrowheads="1"/>
          </p:cNvSpPr>
          <p:nvPr>
            <p:ph type="sldNum" sz="quarter" idx="11"/>
          </p:nvPr>
        </p:nvSpPr>
        <p:spPr bwMode="auto">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0"/>
              </a:spcBef>
              <a:defRPr sz="1200" b="0" i="0">
                <a:latin typeface="Verdana" charset="0"/>
                <a:ea typeface="宋体" charset="0"/>
                <a:cs typeface="宋体" charset="0"/>
              </a:defRPr>
            </a:lvl1pPr>
          </a:lstStyle>
          <a:p>
            <a:pPr>
              <a:defRPr/>
            </a:pPr>
            <a:endParaRPr lang="en-US" altLang="zh-CN"/>
          </a:p>
        </p:txBody>
      </p:sp>
    </p:spTree>
    <p:extLst>
      <p:ext uri="{BB962C8B-B14F-4D97-AF65-F5344CB8AC3E}">
        <p14:creationId xmlns:p14="http://schemas.microsoft.com/office/powerpoint/2010/main" val="36404737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3B1236D-0827-574E-B86A-83D3340CFBD0}"/>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5" name="图片 10" descr="QQ截图未命名d.png">
            <a:extLst>
              <a:ext uri="{FF2B5EF4-FFF2-40B4-BE49-F238E27FC236}">
                <a16:creationId xmlns:a16="http://schemas.microsoft.com/office/drawing/2014/main" id="{E2FE6ABA-A59C-D047-B38A-35315394E2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STL logo.jpg">
            <a:extLst>
              <a:ext uri="{FF2B5EF4-FFF2-40B4-BE49-F238E27FC236}">
                <a16:creationId xmlns:a16="http://schemas.microsoft.com/office/drawing/2014/main" id="{BCA5B4E6-81CC-E24C-A1A0-F666CA3649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6">
            <a:extLst>
              <a:ext uri="{FF2B5EF4-FFF2-40B4-BE49-F238E27FC236}">
                <a16:creationId xmlns:a16="http://schemas.microsoft.com/office/drawing/2014/main" id="{5C583E63-7076-B646-B366-A0D9F58893BE}"/>
              </a:ext>
            </a:extLst>
          </p:cNvPr>
          <p:cNvSpPr>
            <a:spLocks noGrp="1" noChangeArrowheads="1"/>
          </p:cNvSpPr>
          <p:nvPr>
            <p:ph type="dt" sz="half" idx="10"/>
          </p:nvPr>
        </p:nvSpPr>
        <p:spPr/>
        <p:txBody>
          <a:bodyPr/>
          <a:lstStyle>
            <a:lvl1pPr>
              <a:defRPr/>
            </a:lvl1pPr>
          </a:lstStyle>
          <a:p>
            <a:pPr>
              <a:defRPr/>
            </a:pPr>
            <a:endParaRPr lang="en-US" altLang="zh-CN"/>
          </a:p>
        </p:txBody>
      </p:sp>
      <p:sp>
        <p:nvSpPr>
          <p:cNvPr id="8" name="Footer Placeholder 7">
            <a:extLst>
              <a:ext uri="{FF2B5EF4-FFF2-40B4-BE49-F238E27FC236}">
                <a16:creationId xmlns:a16="http://schemas.microsoft.com/office/drawing/2014/main" id="{78E1D765-8571-B241-AA3E-4765609B38D0}"/>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C1CC61BC-7279-154F-A5C6-8930AD2CF459}" type="slidenum">
              <a:rPr lang="en-US" altLang="zh-CN"/>
              <a:pPr>
                <a:defRPr/>
              </a:pPr>
              <a:t>‹#›</a:t>
            </a:fld>
            <a:endParaRPr lang="en-US" altLang="zh-CN"/>
          </a:p>
        </p:txBody>
      </p:sp>
    </p:spTree>
    <p:extLst>
      <p:ext uri="{BB962C8B-B14F-4D97-AF65-F5344CB8AC3E}">
        <p14:creationId xmlns:p14="http://schemas.microsoft.com/office/powerpoint/2010/main" val="188456329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EAB5270-8014-1345-8C3B-4E349804F12D}"/>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5" name="图片 10" descr="QQ截图未命名d.png">
            <a:extLst>
              <a:ext uri="{FF2B5EF4-FFF2-40B4-BE49-F238E27FC236}">
                <a16:creationId xmlns:a16="http://schemas.microsoft.com/office/drawing/2014/main" id="{A3ABE369-ACFB-3E49-AE50-C8B43E2EDF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STL logo.jpg">
            <a:extLst>
              <a:ext uri="{FF2B5EF4-FFF2-40B4-BE49-F238E27FC236}">
                <a16:creationId xmlns:a16="http://schemas.microsoft.com/office/drawing/2014/main" id="{F9FEA2D8-69A2-D549-B8EA-C9263F3E30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竖排标题 1"/>
          <p:cNvSpPr>
            <a:spLocks noGrp="1"/>
          </p:cNvSpPr>
          <p:nvPr>
            <p:ph type="title" orient="vert"/>
          </p:nvPr>
        </p:nvSpPr>
        <p:spPr>
          <a:xfrm>
            <a:off x="6573838" y="304800"/>
            <a:ext cx="2001837" cy="60039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6738" y="304800"/>
            <a:ext cx="5854700" cy="60039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6">
            <a:extLst>
              <a:ext uri="{FF2B5EF4-FFF2-40B4-BE49-F238E27FC236}">
                <a16:creationId xmlns:a16="http://schemas.microsoft.com/office/drawing/2014/main" id="{43A36DA4-4ABA-F54F-B04F-0C004D890A6D}"/>
              </a:ext>
            </a:extLst>
          </p:cNvPr>
          <p:cNvSpPr>
            <a:spLocks noGrp="1" noChangeArrowheads="1"/>
          </p:cNvSpPr>
          <p:nvPr>
            <p:ph type="dt" sz="half" idx="10"/>
          </p:nvPr>
        </p:nvSpPr>
        <p:spPr/>
        <p:txBody>
          <a:bodyPr/>
          <a:lstStyle>
            <a:lvl1pPr>
              <a:defRPr/>
            </a:lvl1pPr>
          </a:lstStyle>
          <a:p>
            <a:pPr>
              <a:defRPr/>
            </a:pPr>
            <a:endParaRPr lang="en-US" altLang="zh-CN"/>
          </a:p>
        </p:txBody>
      </p:sp>
      <p:sp>
        <p:nvSpPr>
          <p:cNvPr id="8" name="Footer Placeholder 7">
            <a:extLst>
              <a:ext uri="{FF2B5EF4-FFF2-40B4-BE49-F238E27FC236}">
                <a16:creationId xmlns:a16="http://schemas.microsoft.com/office/drawing/2014/main" id="{C571C929-B43E-1F47-8F30-C7F2FBC141A7}"/>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9428479C-F2F5-0F45-A035-4D3891BE35CF}" type="slidenum">
              <a:rPr lang="en-US" altLang="zh-CN"/>
              <a:pPr>
                <a:defRPr/>
              </a:pPr>
              <a:t>‹#›</a:t>
            </a:fld>
            <a:endParaRPr lang="en-US" altLang="zh-CN"/>
          </a:p>
        </p:txBody>
      </p:sp>
    </p:spTree>
    <p:extLst>
      <p:ext uri="{BB962C8B-B14F-4D97-AF65-F5344CB8AC3E}">
        <p14:creationId xmlns:p14="http://schemas.microsoft.com/office/powerpoint/2010/main" val="19996974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F70FD044-8789-614E-BE3C-88BFA42FFB63}"/>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6" name="图片 10" descr="QQ截图未命名d.png">
            <a:extLst>
              <a:ext uri="{FF2B5EF4-FFF2-40B4-BE49-F238E27FC236}">
                <a16:creationId xmlns:a16="http://schemas.microsoft.com/office/drawing/2014/main" id="{83D1076E-82E3-414C-8DAC-63F38ABCF5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descr="STL logo.jpg">
            <a:extLst>
              <a:ext uri="{FF2B5EF4-FFF2-40B4-BE49-F238E27FC236}">
                <a16:creationId xmlns:a16="http://schemas.microsoft.com/office/drawing/2014/main" id="{1DAF3F55-0649-E240-9F40-D516AAABB8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74675" y="304800"/>
            <a:ext cx="8001000" cy="676275"/>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341438"/>
            <a:ext cx="3924300" cy="4967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341438"/>
            <a:ext cx="3924300" cy="4967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6">
            <a:extLst>
              <a:ext uri="{FF2B5EF4-FFF2-40B4-BE49-F238E27FC236}">
                <a16:creationId xmlns:a16="http://schemas.microsoft.com/office/drawing/2014/main" id="{2A964D1E-D2A5-A641-A519-2D89E292639B}"/>
              </a:ext>
            </a:extLst>
          </p:cNvPr>
          <p:cNvSpPr>
            <a:spLocks noGrp="1" noChangeArrowheads="1"/>
          </p:cNvSpPr>
          <p:nvPr>
            <p:ph type="dt" sz="half" idx="10"/>
          </p:nvPr>
        </p:nvSpPr>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F3AAB081-1A31-0243-A2E0-434D929EAAF8}"/>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A7DA8D9A-912A-DC41-9736-F552ACA2B852}" type="slidenum">
              <a:rPr lang="en-US" altLang="zh-CN"/>
              <a:pPr>
                <a:defRPr/>
              </a:pPr>
              <a:t>‹#›</a:t>
            </a:fld>
            <a:endParaRPr lang="en-US" altLang="zh-CN"/>
          </a:p>
        </p:txBody>
      </p:sp>
    </p:spTree>
    <p:extLst>
      <p:ext uri="{BB962C8B-B14F-4D97-AF65-F5344CB8AC3E}">
        <p14:creationId xmlns:p14="http://schemas.microsoft.com/office/powerpoint/2010/main" val="19236269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标题，文本与两项内容">
    <p:spTree>
      <p:nvGrpSpPr>
        <p:cNvPr id="1" name=""/>
        <p:cNvGrpSpPr/>
        <p:nvPr/>
      </p:nvGrpSpPr>
      <p:grpSpPr>
        <a:xfrm>
          <a:off x="0" y="0"/>
          <a:ext cx="0" cy="0"/>
          <a:chOff x="0" y="0"/>
          <a:chExt cx="0" cy="0"/>
        </a:xfrm>
      </p:grpSpPr>
      <p:sp>
        <p:nvSpPr>
          <p:cNvPr id="6" name="AutoShape 4">
            <a:extLst>
              <a:ext uri="{FF2B5EF4-FFF2-40B4-BE49-F238E27FC236}">
                <a16:creationId xmlns:a16="http://schemas.microsoft.com/office/drawing/2014/main" id="{E70B449E-AA2B-EE4F-8FFC-A0A2E4E52E5C}"/>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7" name="图片 10" descr="QQ截图未命名d.png">
            <a:extLst>
              <a:ext uri="{FF2B5EF4-FFF2-40B4-BE49-F238E27FC236}">
                <a16:creationId xmlns:a16="http://schemas.microsoft.com/office/drawing/2014/main" id="{1D17DBDB-3E93-BB48-AC12-CDBE7B5983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STL logo.jpg">
            <a:extLst>
              <a:ext uri="{FF2B5EF4-FFF2-40B4-BE49-F238E27FC236}">
                <a16:creationId xmlns:a16="http://schemas.microsoft.com/office/drawing/2014/main" id="{259935A2-D558-E34A-B034-05BDCBF460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574675" y="304800"/>
            <a:ext cx="8001000" cy="676275"/>
          </a:xfrm>
        </p:spPr>
        <p:txBody>
          <a:bodyPr/>
          <a:lstStyle/>
          <a:p>
            <a:r>
              <a:rPr lang="zh-CN" altLang="en-US"/>
              <a:t>单击此处编辑母版标题样式</a:t>
            </a:r>
          </a:p>
        </p:txBody>
      </p:sp>
      <p:sp>
        <p:nvSpPr>
          <p:cNvPr id="3" name="文本占位符 2"/>
          <p:cNvSpPr>
            <a:spLocks noGrp="1"/>
          </p:cNvSpPr>
          <p:nvPr>
            <p:ph type="body" sz="half" idx="1"/>
          </p:nvPr>
        </p:nvSpPr>
        <p:spPr>
          <a:xfrm>
            <a:off x="566738" y="1341438"/>
            <a:ext cx="3924300" cy="4967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3438" y="1341438"/>
            <a:ext cx="3924300" cy="2406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3438" y="3900488"/>
            <a:ext cx="3924300" cy="24082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Rectangle 6">
            <a:extLst>
              <a:ext uri="{FF2B5EF4-FFF2-40B4-BE49-F238E27FC236}">
                <a16:creationId xmlns:a16="http://schemas.microsoft.com/office/drawing/2014/main" id="{53AF617D-9990-EC45-A302-D212E2748045}"/>
              </a:ext>
            </a:extLst>
          </p:cNvPr>
          <p:cNvSpPr>
            <a:spLocks noGrp="1" noChangeArrowheads="1"/>
          </p:cNvSpPr>
          <p:nvPr>
            <p:ph type="dt" sz="half" idx="10"/>
          </p:nvPr>
        </p:nvSpPr>
        <p:spPr/>
        <p:txBody>
          <a:bodyPr/>
          <a:lstStyle>
            <a:lvl1pPr>
              <a:defRPr/>
            </a:lvl1pPr>
          </a:lstStyle>
          <a:p>
            <a:pPr>
              <a:defRPr/>
            </a:pPr>
            <a:endParaRPr lang="en-US" altLang="zh-CN"/>
          </a:p>
        </p:txBody>
      </p:sp>
      <p:sp>
        <p:nvSpPr>
          <p:cNvPr id="10" name="Rectangle 7">
            <a:extLst>
              <a:ext uri="{FF2B5EF4-FFF2-40B4-BE49-F238E27FC236}">
                <a16:creationId xmlns:a16="http://schemas.microsoft.com/office/drawing/2014/main" id="{A8DC25F4-8B99-284D-A145-95A0EB20061B}"/>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160C35B8-0A47-3745-9AC7-CD1BE301F061}" type="slidenum">
              <a:rPr lang="en-US" altLang="zh-CN"/>
              <a:pPr>
                <a:defRPr/>
              </a:pPr>
              <a:t>‹#›</a:t>
            </a:fld>
            <a:endParaRPr lang="en-US" altLang="zh-CN"/>
          </a:p>
        </p:txBody>
      </p:sp>
    </p:spTree>
    <p:extLst>
      <p:ext uri="{BB962C8B-B14F-4D97-AF65-F5344CB8AC3E}">
        <p14:creationId xmlns:p14="http://schemas.microsoft.com/office/powerpoint/2010/main" val="19948468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图片 10" descr="QQ截图未命名d.png">
            <a:extLst>
              <a:ext uri="{FF2B5EF4-FFF2-40B4-BE49-F238E27FC236}">
                <a16:creationId xmlns:a16="http://schemas.microsoft.com/office/drawing/2014/main" id="{E5D22AB0-4E47-9746-9299-CC61E48DEB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2025" y="1449388"/>
            <a:ext cx="47418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STL logo.jpg">
            <a:extLst>
              <a:ext uri="{FF2B5EF4-FFF2-40B4-BE49-F238E27FC236}">
                <a16:creationId xmlns:a16="http://schemas.microsoft.com/office/drawing/2014/main" id="{32A28239-CFE3-4A41-B8C9-AE07D00569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Rectangle 6">
            <a:extLst>
              <a:ext uri="{FF2B5EF4-FFF2-40B4-BE49-F238E27FC236}">
                <a16:creationId xmlns:a16="http://schemas.microsoft.com/office/drawing/2014/main" id="{F44B9A09-CDE7-7142-9C03-DCF969FFF3A3}"/>
              </a:ext>
            </a:extLst>
          </p:cNvPr>
          <p:cNvSpPr>
            <a:spLocks noGrp="1" noChangeArrowheads="1"/>
          </p:cNvSpPr>
          <p:nvPr>
            <p:ph type="dt" sz="half" idx="10"/>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34235910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B59D29A8-6F99-B24D-A062-29EC15A1F4A7}"/>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5" name="图片 10" descr="QQ截图未命名d.png">
            <a:extLst>
              <a:ext uri="{FF2B5EF4-FFF2-40B4-BE49-F238E27FC236}">
                <a16:creationId xmlns:a16="http://schemas.microsoft.com/office/drawing/2014/main" id="{A8AC369B-2698-C84F-B77A-46407A35B0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descr="STL logo.jpg">
            <a:extLst>
              <a:ext uri="{FF2B5EF4-FFF2-40B4-BE49-F238E27FC236}">
                <a16:creationId xmlns:a16="http://schemas.microsoft.com/office/drawing/2014/main" id="{C48183F0-A469-154B-9D4A-B2F2149C6C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7" name="Date Placeholder 6">
            <a:extLst>
              <a:ext uri="{FF2B5EF4-FFF2-40B4-BE49-F238E27FC236}">
                <a16:creationId xmlns:a16="http://schemas.microsoft.com/office/drawing/2014/main" id="{05120169-743E-234E-B482-591A9ABCB958}"/>
              </a:ext>
            </a:extLst>
          </p:cNvPr>
          <p:cNvSpPr>
            <a:spLocks noGrp="1" noChangeArrowheads="1"/>
          </p:cNvSpPr>
          <p:nvPr>
            <p:ph type="dt" sz="half" idx="10"/>
          </p:nvPr>
        </p:nvSpPr>
        <p:spPr/>
        <p:txBody>
          <a:bodyPr/>
          <a:lstStyle>
            <a:lvl1pPr>
              <a:defRPr/>
            </a:lvl1pPr>
          </a:lstStyle>
          <a:p>
            <a:pPr>
              <a:defRPr/>
            </a:pPr>
            <a:endParaRPr lang="en-US" altLang="zh-CN"/>
          </a:p>
        </p:txBody>
      </p:sp>
      <p:sp>
        <p:nvSpPr>
          <p:cNvPr id="8" name="Footer Placeholder 7">
            <a:extLst>
              <a:ext uri="{FF2B5EF4-FFF2-40B4-BE49-F238E27FC236}">
                <a16:creationId xmlns:a16="http://schemas.microsoft.com/office/drawing/2014/main" id="{65C32CFF-68B3-404E-8E25-D298FC02E598}"/>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720B2EBC-D929-0F4E-BF7D-E67FEDC9A17A}" type="slidenum">
              <a:rPr lang="en-US" altLang="zh-CN"/>
              <a:pPr>
                <a:defRPr/>
              </a:pPr>
              <a:t>‹#›</a:t>
            </a:fld>
            <a:endParaRPr lang="en-US" altLang="zh-CN"/>
          </a:p>
        </p:txBody>
      </p:sp>
    </p:spTree>
    <p:extLst>
      <p:ext uri="{BB962C8B-B14F-4D97-AF65-F5344CB8AC3E}">
        <p14:creationId xmlns:p14="http://schemas.microsoft.com/office/powerpoint/2010/main" val="2592666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DD623330-772E-7640-AFDE-EC259D1436E4}"/>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6" name="图片 10" descr="QQ截图未命名d.png">
            <a:extLst>
              <a:ext uri="{FF2B5EF4-FFF2-40B4-BE49-F238E27FC236}">
                <a16:creationId xmlns:a16="http://schemas.microsoft.com/office/drawing/2014/main" id="{3DDAB955-F230-D444-98A2-A2CD826398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descr="STL logo.jpg">
            <a:extLst>
              <a:ext uri="{FF2B5EF4-FFF2-40B4-BE49-F238E27FC236}">
                <a16:creationId xmlns:a16="http://schemas.microsoft.com/office/drawing/2014/main" id="{E2856581-70F0-AF4C-BE0B-938EA01380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6738" y="1341438"/>
            <a:ext cx="39243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341438"/>
            <a:ext cx="39243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6">
            <a:extLst>
              <a:ext uri="{FF2B5EF4-FFF2-40B4-BE49-F238E27FC236}">
                <a16:creationId xmlns:a16="http://schemas.microsoft.com/office/drawing/2014/main" id="{67380CFE-9D0C-3348-A21A-DDDF62C01C58}"/>
              </a:ext>
            </a:extLst>
          </p:cNvPr>
          <p:cNvSpPr>
            <a:spLocks noGrp="1" noChangeArrowheads="1"/>
          </p:cNvSpPr>
          <p:nvPr>
            <p:ph type="dt" sz="half" idx="10"/>
          </p:nvPr>
        </p:nvSpPr>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10499589-8853-0947-B773-F8A7A2A8C815}"/>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B5CA0FE4-106D-514A-B72B-3EEAECEDC151}" type="slidenum">
              <a:rPr lang="en-US" altLang="zh-CN"/>
              <a:pPr>
                <a:defRPr/>
              </a:pPr>
              <a:t>‹#›</a:t>
            </a:fld>
            <a:endParaRPr lang="en-US" altLang="zh-CN"/>
          </a:p>
        </p:txBody>
      </p:sp>
    </p:spTree>
    <p:extLst>
      <p:ext uri="{BB962C8B-B14F-4D97-AF65-F5344CB8AC3E}">
        <p14:creationId xmlns:p14="http://schemas.microsoft.com/office/powerpoint/2010/main" val="18193560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FC09B176-72E8-A545-9258-D73F05AD85E3}"/>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8" name="图片 10" descr="QQ截图未命名d.png">
            <a:extLst>
              <a:ext uri="{FF2B5EF4-FFF2-40B4-BE49-F238E27FC236}">
                <a16:creationId xmlns:a16="http://schemas.microsoft.com/office/drawing/2014/main" id="{3C7C8003-D2F9-7B4E-89B3-34CE529248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 descr="STL logo.jpg">
            <a:extLst>
              <a:ext uri="{FF2B5EF4-FFF2-40B4-BE49-F238E27FC236}">
                <a16:creationId xmlns:a16="http://schemas.microsoft.com/office/drawing/2014/main" id="{A4AA318A-C97B-624A-96CC-F2F9640282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Rectangle 6">
            <a:extLst>
              <a:ext uri="{FF2B5EF4-FFF2-40B4-BE49-F238E27FC236}">
                <a16:creationId xmlns:a16="http://schemas.microsoft.com/office/drawing/2014/main" id="{57104AFA-4B40-E84A-9904-9B84920424DE}"/>
              </a:ext>
            </a:extLst>
          </p:cNvPr>
          <p:cNvSpPr>
            <a:spLocks noGrp="1" noChangeArrowheads="1"/>
          </p:cNvSpPr>
          <p:nvPr>
            <p:ph type="dt" sz="half" idx="10"/>
          </p:nvPr>
        </p:nvSpPr>
        <p:spPr/>
        <p:txBody>
          <a:bodyPr/>
          <a:lstStyle>
            <a:lvl1pPr>
              <a:defRPr/>
            </a:lvl1pPr>
          </a:lstStyle>
          <a:p>
            <a:pPr>
              <a:defRPr/>
            </a:pPr>
            <a:endParaRPr lang="en-US" altLang="zh-CN"/>
          </a:p>
        </p:txBody>
      </p:sp>
      <p:sp>
        <p:nvSpPr>
          <p:cNvPr id="11" name="Rectangle 7">
            <a:extLst>
              <a:ext uri="{FF2B5EF4-FFF2-40B4-BE49-F238E27FC236}">
                <a16:creationId xmlns:a16="http://schemas.microsoft.com/office/drawing/2014/main" id="{41A95A55-63F9-6F40-9D5A-019D119E8BA8}"/>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ECFED597-5079-ED4B-9147-7D2C1ED69F0D}" type="slidenum">
              <a:rPr lang="en-US" altLang="zh-CN"/>
              <a:pPr>
                <a:defRPr/>
              </a:pPr>
              <a:t>‹#›</a:t>
            </a:fld>
            <a:endParaRPr lang="en-US" altLang="zh-CN"/>
          </a:p>
        </p:txBody>
      </p:sp>
    </p:spTree>
    <p:extLst>
      <p:ext uri="{BB962C8B-B14F-4D97-AF65-F5344CB8AC3E}">
        <p14:creationId xmlns:p14="http://schemas.microsoft.com/office/powerpoint/2010/main" val="7112957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6683E593-491F-7F48-B450-BC1670FDB379}"/>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4" name="图片 10" descr="QQ截图未命名d.png">
            <a:extLst>
              <a:ext uri="{FF2B5EF4-FFF2-40B4-BE49-F238E27FC236}">
                <a16:creationId xmlns:a16="http://schemas.microsoft.com/office/drawing/2014/main" id="{777511CF-9DC3-1142-8A1B-6266C229A1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descr="STL logo.jpg">
            <a:extLst>
              <a:ext uri="{FF2B5EF4-FFF2-40B4-BE49-F238E27FC236}">
                <a16:creationId xmlns:a16="http://schemas.microsoft.com/office/drawing/2014/main" id="{F2CB8587-3E9A-3A47-B621-749B4753D0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6" name="Rectangle 6">
            <a:extLst>
              <a:ext uri="{FF2B5EF4-FFF2-40B4-BE49-F238E27FC236}">
                <a16:creationId xmlns:a16="http://schemas.microsoft.com/office/drawing/2014/main" id="{86C76258-00AC-C94E-9C4E-C87E95E03F5D}"/>
              </a:ext>
            </a:extLst>
          </p:cNvPr>
          <p:cNvSpPr>
            <a:spLocks noGrp="1" noChangeArrowheads="1"/>
          </p:cNvSpPr>
          <p:nvPr>
            <p:ph type="dt" sz="half" idx="10"/>
          </p:nvPr>
        </p:nvSpPr>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834CBB53-A514-1B42-B7E8-837B47334102}"/>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64EDC82C-FC7F-1342-92D4-6F603CCC5816}" type="slidenum">
              <a:rPr lang="en-US" altLang="zh-CN"/>
              <a:pPr>
                <a:defRPr/>
              </a:pPr>
              <a:t>‹#›</a:t>
            </a:fld>
            <a:endParaRPr lang="en-US" altLang="zh-CN"/>
          </a:p>
        </p:txBody>
      </p:sp>
    </p:spTree>
    <p:extLst>
      <p:ext uri="{BB962C8B-B14F-4D97-AF65-F5344CB8AC3E}">
        <p14:creationId xmlns:p14="http://schemas.microsoft.com/office/powerpoint/2010/main" val="16570261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7F44AC40-1247-0345-93D2-4F49D9BD1926}"/>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3" name="图片 10" descr="QQ截图未命名d.png">
            <a:extLst>
              <a:ext uri="{FF2B5EF4-FFF2-40B4-BE49-F238E27FC236}">
                <a16:creationId xmlns:a16="http://schemas.microsoft.com/office/drawing/2014/main" id="{32AEC9D8-2C11-7041-8CC8-34E018897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7" descr="STL logo.jpg">
            <a:extLst>
              <a:ext uri="{FF2B5EF4-FFF2-40B4-BE49-F238E27FC236}">
                <a16:creationId xmlns:a16="http://schemas.microsoft.com/office/drawing/2014/main" id="{94FBBFA6-7633-7546-A124-DAD4C7BE7A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AE8E08DB-5ABC-A942-9063-EEF7203D0159}"/>
              </a:ext>
            </a:extLst>
          </p:cNvPr>
          <p:cNvSpPr>
            <a:spLocks noGrp="1" noChangeArrowheads="1"/>
          </p:cNvSpPr>
          <p:nvPr>
            <p:ph type="dt" sz="half" idx="10"/>
          </p:nvPr>
        </p:nvSpPr>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C9354EF1-9629-2F43-AB58-5A0A932944C4}"/>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02E2C7FA-4187-D144-8B64-500A63C55073}" type="slidenum">
              <a:rPr lang="en-US" altLang="zh-CN"/>
              <a:pPr>
                <a:defRPr/>
              </a:pPr>
              <a:t>‹#›</a:t>
            </a:fld>
            <a:endParaRPr lang="en-US" altLang="zh-CN"/>
          </a:p>
        </p:txBody>
      </p:sp>
    </p:spTree>
    <p:extLst>
      <p:ext uri="{BB962C8B-B14F-4D97-AF65-F5344CB8AC3E}">
        <p14:creationId xmlns:p14="http://schemas.microsoft.com/office/powerpoint/2010/main" val="8669614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DC39F3F5-2241-6345-83C8-DE5E6B7FF79F}"/>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6" name="图片 10" descr="QQ截图未命名d.png">
            <a:extLst>
              <a:ext uri="{FF2B5EF4-FFF2-40B4-BE49-F238E27FC236}">
                <a16:creationId xmlns:a16="http://schemas.microsoft.com/office/drawing/2014/main" id="{E2EBB333-2FCB-9F41-A40B-87B4875076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descr="STL logo.jpg">
            <a:extLst>
              <a:ext uri="{FF2B5EF4-FFF2-40B4-BE49-F238E27FC236}">
                <a16:creationId xmlns:a16="http://schemas.microsoft.com/office/drawing/2014/main" id="{560B7B10-FBAC-A742-A5E5-CDB3EA22C1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Rectangle 6">
            <a:extLst>
              <a:ext uri="{FF2B5EF4-FFF2-40B4-BE49-F238E27FC236}">
                <a16:creationId xmlns:a16="http://schemas.microsoft.com/office/drawing/2014/main" id="{05F1EA21-B3E2-EC44-A052-C796D2A629B1}"/>
              </a:ext>
            </a:extLst>
          </p:cNvPr>
          <p:cNvSpPr>
            <a:spLocks noGrp="1" noChangeArrowheads="1"/>
          </p:cNvSpPr>
          <p:nvPr>
            <p:ph type="dt" sz="half" idx="10"/>
          </p:nvPr>
        </p:nvSpPr>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453E8518-EE58-444A-BAF0-24F5BE8437E8}"/>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46A60760-5626-E647-9BBC-67FDF69AADBB}" type="slidenum">
              <a:rPr lang="en-US" altLang="zh-CN"/>
              <a:pPr>
                <a:defRPr/>
              </a:pPr>
              <a:t>‹#›</a:t>
            </a:fld>
            <a:endParaRPr lang="en-US" altLang="zh-CN"/>
          </a:p>
        </p:txBody>
      </p:sp>
    </p:spTree>
    <p:extLst>
      <p:ext uri="{BB962C8B-B14F-4D97-AF65-F5344CB8AC3E}">
        <p14:creationId xmlns:p14="http://schemas.microsoft.com/office/powerpoint/2010/main" val="4750277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AutoShape 4">
            <a:extLst>
              <a:ext uri="{FF2B5EF4-FFF2-40B4-BE49-F238E27FC236}">
                <a16:creationId xmlns:a16="http://schemas.microsoft.com/office/drawing/2014/main" id="{0E03B490-9F65-E245-9B3F-0098E615E6AC}"/>
              </a:ext>
            </a:extLst>
          </p:cNvPr>
          <p:cNvSpPr>
            <a:spLocks noChangeArrowheads="1"/>
          </p:cNvSpPr>
          <p:nvPr/>
        </p:nvSpPr>
        <p:spPr bwMode="auto">
          <a:xfrm>
            <a:off x="611188" y="1125538"/>
            <a:ext cx="7958137" cy="9842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pic>
        <p:nvPicPr>
          <p:cNvPr id="6" name="图片 10" descr="QQ截图未命名d.png">
            <a:extLst>
              <a:ext uri="{FF2B5EF4-FFF2-40B4-BE49-F238E27FC236}">
                <a16:creationId xmlns:a16="http://schemas.microsoft.com/office/drawing/2014/main" id="{902AA09F-A834-7E47-8C3C-846AD4ECE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descr="STL logo.jpg">
            <a:extLst>
              <a:ext uri="{FF2B5EF4-FFF2-40B4-BE49-F238E27FC236}">
                <a16:creationId xmlns:a16="http://schemas.microsoft.com/office/drawing/2014/main" id="{6AB8676B-0161-3440-B8AF-E47029A275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8" name="Rectangle 6">
            <a:extLst>
              <a:ext uri="{FF2B5EF4-FFF2-40B4-BE49-F238E27FC236}">
                <a16:creationId xmlns:a16="http://schemas.microsoft.com/office/drawing/2014/main" id="{9DD0DDBE-8DAA-8E44-B840-4AA3B9F454CF}"/>
              </a:ext>
            </a:extLst>
          </p:cNvPr>
          <p:cNvSpPr>
            <a:spLocks noGrp="1" noChangeArrowheads="1"/>
          </p:cNvSpPr>
          <p:nvPr>
            <p:ph type="dt" sz="half" idx="10"/>
          </p:nvPr>
        </p:nvSpPr>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4418802A-5372-2F4E-80F9-8733D59E0FC3}"/>
              </a:ext>
            </a:extLst>
          </p:cNvPr>
          <p:cNvSpPr>
            <a:spLocks noGrp="1" noChangeArrowheads="1"/>
          </p:cNvSpPr>
          <p:nvPr>
            <p:ph type="ftr" sz="quarter" idx="11"/>
          </p:nvPr>
        </p:nvSpPr>
        <p:spPr>
          <a:xfrm>
            <a:off x="7191375" y="6381750"/>
            <a:ext cx="1952625"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50000"/>
              </a:spcBef>
              <a:defRPr sz="1800">
                <a:ea typeface="宋体" panose="02010600030101010101" pitchFamily="2" charset="-122"/>
              </a:defRPr>
            </a:lvl1pPr>
          </a:lstStyle>
          <a:p>
            <a:pPr>
              <a:defRPr/>
            </a:pPr>
            <a:fld id="{F41BEC34-5E69-4D4E-8B99-627C567DB39F}" type="slidenum">
              <a:rPr lang="en-US" altLang="zh-CN"/>
              <a:pPr>
                <a:defRPr/>
              </a:pPr>
              <a:t>‹#›</a:t>
            </a:fld>
            <a:endParaRPr lang="en-US" altLang="zh-CN"/>
          </a:p>
        </p:txBody>
      </p:sp>
    </p:spTree>
    <p:extLst>
      <p:ext uri="{BB962C8B-B14F-4D97-AF65-F5344CB8AC3E}">
        <p14:creationId xmlns:p14="http://schemas.microsoft.com/office/powerpoint/2010/main" val="34675314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A0A7268-71BD-3949-8583-B8CD85FC2C4A}"/>
              </a:ext>
            </a:extLst>
          </p:cNvPr>
          <p:cNvSpPr>
            <a:spLocks noGrp="1" noChangeArrowheads="1"/>
          </p:cNvSpPr>
          <p:nvPr>
            <p:ph type="title"/>
          </p:nvPr>
        </p:nvSpPr>
        <p:spPr bwMode="auto">
          <a:xfrm>
            <a:off x="574675" y="304800"/>
            <a:ext cx="8001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700422" name="Rectangle 6">
            <a:extLst>
              <a:ext uri="{FF2B5EF4-FFF2-40B4-BE49-F238E27FC236}">
                <a16:creationId xmlns:a16="http://schemas.microsoft.com/office/drawing/2014/main" id="{57C7B0C2-74B9-DC4D-A344-6C8BFC0DD350}"/>
              </a:ext>
            </a:extLst>
          </p:cNvPr>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200" b="0" i="0">
                <a:latin typeface="Verdana" charset="0"/>
                <a:ea typeface="宋体" charset="0"/>
                <a:cs typeface="宋体" charset="0"/>
              </a:defRPr>
            </a:lvl1pPr>
          </a:lstStyle>
          <a:p>
            <a:pPr>
              <a:defRPr/>
            </a:pPr>
            <a:endParaRPr lang="en-US" altLang="zh-CN"/>
          </a:p>
        </p:txBody>
      </p:sp>
      <p:pic>
        <p:nvPicPr>
          <p:cNvPr id="1028" name="图片 10" descr="QQ截图未命名d.png">
            <a:extLst>
              <a:ext uri="{FF2B5EF4-FFF2-40B4-BE49-F238E27FC236}">
                <a16:creationId xmlns:a16="http://schemas.microsoft.com/office/drawing/2014/main" id="{2CD8243F-B02C-8342-9AD5-C2B7AFAFBFC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366963" y="1493838"/>
            <a:ext cx="47418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14EF80ED-D9F7-354D-891D-2B46CAEF726C}"/>
              </a:ext>
            </a:extLst>
          </p:cNvPr>
          <p:cNvSpPr>
            <a:spLocks noGrp="1" noChangeArrowheads="1"/>
          </p:cNvSpPr>
          <p:nvPr>
            <p:ph type="body" idx="1"/>
          </p:nvPr>
        </p:nvSpPr>
        <p:spPr bwMode="auto">
          <a:xfrm>
            <a:off x="611188" y="1314450"/>
            <a:ext cx="8001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1030" name="图片 7" descr="STL logo.jpg">
            <a:extLst>
              <a:ext uri="{FF2B5EF4-FFF2-40B4-BE49-F238E27FC236}">
                <a16:creationId xmlns:a16="http://schemas.microsoft.com/office/drawing/2014/main" id="{663342E0-44FE-5E41-9AF5-3DD63AB61DD2}"/>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942013" y="6038850"/>
            <a:ext cx="32019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44" r:id="rId1"/>
    <p:sldLayoutId id="2147486345" r:id="rId2"/>
    <p:sldLayoutId id="2147486346" r:id="rId3"/>
    <p:sldLayoutId id="2147486347" r:id="rId4"/>
    <p:sldLayoutId id="2147486348" r:id="rId5"/>
    <p:sldLayoutId id="2147486349" r:id="rId6"/>
    <p:sldLayoutId id="2147486350" r:id="rId7"/>
    <p:sldLayoutId id="2147486351" r:id="rId8"/>
    <p:sldLayoutId id="2147486352" r:id="rId9"/>
    <p:sldLayoutId id="2147486353" r:id="rId10"/>
    <p:sldLayoutId id="2147486354" r:id="rId11"/>
    <p:sldLayoutId id="2147486355" r:id="rId12"/>
    <p:sldLayoutId id="2147486356" r:id="rId13"/>
  </p:sldLayoutIdLst>
  <p:transition/>
  <p:hf sldNum="0" hdr="0" dt="0"/>
  <p:txStyles>
    <p:titleStyle>
      <a:lvl1pPr algn="l" rtl="0" eaLnBrk="0" fontAlgn="base" hangingPunct="0">
        <a:spcBef>
          <a:spcPct val="0"/>
        </a:spcBef>
        <a:spcAft>
          <a:spcPct val="0"/>
        </a:spcAft>
        <a:defRPr sz="4200">
          <a:solidFill>
            <a:schemeClr val="tx2"/>
          </a:solidFill>
          <a:latin typeface="+mj-lt"/>
          <a:ea typeface="ＭＳ Ｐゴシック" charset="0"/>
          <a:cs typeface="黑体" charset="0"/>
        </a:defRPr>
      </a:lvl1pPr>
      <a:lvl2pPr algn="l" rtl="0" eaLnBrk="0" fontAlgn="base" hangingPunct="0">
        <a:spcBef>
          <a:spcPct val="0"/>
        </a:spcBef>
        <a:spcAft>
          <a:spcPct val="0"/>
        </a:spcAft>
        <a:defRPr sz="4200">
          <a:solidFill>
            <a:schemeClr val="tx2"/>
          </a:solidFill>
          <a:latin typeface="Times New Roman" pitchFamily="18" charset="0"/>
          <a:ea typeface="ＭＳ Ｐゴシック" charset="0"/>
          <a:cs typeface="黑体" charset="0"/>
        </a:defRPr>
      </a:lvl2pPr>
      <a:lvl3pPr algn="l" rtl="0" eaLnBrk="0" fontAlgn="base" hangingPunct="0">
        <a:spcBef>
          <a:spcPct val="0"/>
        </a:spcBef>
        <a:spcAft>
          <a:spcPct val="0"/>
        </a:spcAft>
        <a:defRPr sz="4200">
          <a:solidFill>
            <a:schemeClr val="tx2"/>
          </a:solidFill>
          <a:latin typeface="Times New Roman" pitchFamily="18" charset="0"/>
          <a:ea typeface="ＭＳ Ｐゴシック" charset="0"/>
          <a:cs typeface="黑体" charset="0"/>
        </a:defRPr>
      </a:lvl3pPr>
      <a:lvl4pPr algn="l" rtl="0" eaLnBrk="0" fontAlgn="base" hangingPunct="0">
        <a:spcBef>
          <a:spcPct val="0"/>
        </a:spcBef>
        <a:spcAft>
          <a:spcPct val="0"/>
        </a:spcAft>
        <a:defRPr sz="4200">
          <a:solidFill>
            <a:schemeClr val="tx2"/>
          </a:solidFill>
          <a:latin typeface="Times New Roman" pitchFamily="18" charset="0"/>
          <a:ea typeface="ＭＳ Ｐゴシック" charset="0"/>
          <a:cs typeface="黑体" charset="0"/>
        </a:defRPr>
      </a:lvl4pPr>
      <a:lvl5pPr algn="l" rtl="0" eaLnBrk="0" fontAlgn="base" hangingPunct="0">
        <a:spcBef>
          <a:spcPct val="0"/>
        </a:spcBef>
        <a:spcAft>
          <a:spcPct val="0"/>
        </a:spcAft>
        <a:defRPr sz="4200">
          <a:solidFill>
            <a:schemeClr val="tx2"/>
          </a:solidFill>
          <a:latin typeface="Times New Roman" pitchFamily="18" charset="0"/>
          <a:ea typeface="ＭＳ Ｐゴシック" charset="0"/>
          <a:cs typeface="黑体" charset="0"/>
        </a:defRPr>
      </a:lvl5pPr>
      <a:lvl6pPr marL="457200" algn="l" rtl="0" fontAlgn="base">
        <a:spcBef>
          <a:spcPct val="0"/>
        </a:spcBef>
        <a:spcAft>
          <a:spcPct val="0"/>
        </a:spcAft>
        <a:defRPr sz="4200">
          <a:solidFill>
            <a:schemeClr val="tx2"/>
          </a:solidFill>
          <a:latin typeface="Times New Roman" pitchFamily="18" charset="0"/>
          <a:ea typeface="黑体" pitchFamily="2" charset="-122"/>
        </a:defRPr>
      </a:lvl6pPr>
      <a:lvl7pPr marL="914400" algn="l" rtl="0" fontAlgn="base">
        <a:spcBef>
          <a:spcPct val="0"/>
        </a:spcBef>
        <a:spcAft>
          <a:spcPct val="0"/>
        </a:spcAft>
        <a:defRPr sz="4200">
          <a:solidFill>
            <a:schemeClr val="tx2"/>
          </a:solidFill>
          <a:latin typeface="Times New Roman" pitchFamily="18" charset="0"/>
          <a:ea typeface="黑体" pitchFamily="2" charset="-122"/>
        </a:defRPr>
      </a:lvl7pPr>
      <a:lvl8pPr marL="1371600" algn="l" rtl="0" fontAlgn="base">
        <a:spcBef>
          <a:spcPct val="0"/>
        </a:spcBef>
        <a:spcAft>
          <a:spcPct val="0"/>
        </a:spcAft>
        <a:defRPr sz="4200">
          <a:solidFill>
            <a:schemeClr val="tx2"/>
          </a:solidFill>
          <a:latin typeface="Times New Roman" pitchFamily="18" charset="0"/>
          <a:ea typeface="黑体" pitchFamily="2" charset="-122"/>
        </a:defRPr>
      </a:lvl8pPr>
      <a:lvl9pPr marL="1828800" algn="l" rtl="0" fontAlgn="base">
        <a:spcBef>
          <a:spcPct val="0"/>
        </a:spcBef>
        <a:spcAft>
          <a:spcPct val="0"/>
        </a:spcAft>
        <a:defRPr sz="4200">
          <a:solidFill>
            <a:schemeClr val="tx2"/>
          </a:solidFill>
          <a:latin typeface="Times New Roman" pitchFamily="18" charset="0"/>
          <a:ea typeface="黑体" pitchFamily="2" charset="-122"/>
        </a:defRPr>
      </a:lvl9pPr>
    </p:titleStyle>
    <p:bodyStyle>
      <a:lvl1pPr marL="469900" indent="-469900" algn="l" rtl="0" eaLnBrk="0" fontAlgn="base" hangingPunct="0">
        <a:spcBef>
          <a:spcPct val="10000"/>
        </a:spcBef>
        <a:spcAft>
          <a:spcPct val="0"/>
        </a:spcAft>
        <a:buClr>
          <a:schemeClr val="accent2"/>
        </a:buClr>
        <a:buFont typeface="Wingdings" pitchFamily="2" charset="2"/>
        <a:buChar char="o"/>
        <a:defRPr sz="2800">
          <a:solidFill>
            <a:srgbClr val="0000FF"/>
          </a:solidFill>
          <a:latin typeface="+mn-lt"/>
          <a:ea typeface="ＭＳ Ｐゴシック" charset="0"/>
          <a:cs typeface="黑体" charset="0"/>
        </a:defRPr>
      </a:lvl1pPr>
      <a:lvl2pPr marL="908050" indent="-436563" algn="l" rtl="0" eaLnBrk="0" fontAlgn="base" hangingPunct="0">
        <a:spcBef>
          <a:spcPct val="10000"/>
        </a:spcBef>
        <a:spcAft>
          <a:spcPct val="0"/>
        </a:spcAft>
        <a:buClr>
          <a:schemeClr val="accent2"/>
        </a:buClr>
        <a:buFont typeface="Wingdings" pitchFamily="2" charset="2"/>
        <a:buChar char="n"/>
        <a:defRPr sz="2400">
          <a:solidFill>
            <a:schemeClr val="tx1"/>
          </a:solidFill>
          <a:latin typeface="+mn-lt"/>
          <a:ea typeface="+mn-ea"/>
          <a:cs typeface="黑体" charset="0"/>
        </a:defRPr>
      </a:lvl2pPr>
      <a:lvl3pPr marL="1304925" indent="-395288" algn="l" rtl="0" eaLnBrk="0" fontAlgn="base" hangingPunct="0">
        <a:spcBef>
          <a:spcPct val="10000"/>
        </a:spcBef>
        <a:spcAft>
          <a:spcPct val="0"/>
        </a:spcAft>
        <a:buClr>
          <a:schemeClr val="accent2"/>
        </a:buClr>
        <a:buFont typeface="Wingdings" pitchFamily="2" charset="2"/>
        <a:buChar char="p"/>
        <a:defRPr sz="2000">
          <a:solidFill>
            <a:srgbClr val="009900"/>
          </a:solidFill>
          <a:latin typeface="+mn-lt"/>
          <a:ea typeface="+mn-ea"/>
          <a:cs typeface="黑体" charset="0"/>
        </a:defRPr>
      </a:lvl3pPr>
      <a:lvl4pPr marL="1693863" indent="-387350" algn="l" rtl="0" eaLnBrk="0" fontAlgn="base" hangingPunct="0">
        <a:spcBef>
          <a:spcPct val="10000"/>
        </a:spcBef>
        <a:spcAft>
          <a:spcPct val="0"/>
        </a:spcAft>
        <a:buClr>
          <a:schemeClr val="accent2"/>
        </a:buClr>
        <a:buFont typeface="Wingdings" pitchFamily="2" charset="2"/>
        <a:buChar char="n"/>
        <a:defRPr>
          <a:solidFill>
            <a:schemeClr val="tx1"/>
          </a:solidFill>
          <a:latin typeface="+mn-lt"/>
          <a:ea typeface="+mn-ea"/>
          <a:cs typeface="黑体" charset="0"/>
        </a:defRPr>
      </a:lvl4pPr>
      <a:lvl5pPr marL="2093913" indent="-398463" algn="l" rtl="0" eaLnBrk="0" fontAlgn="base" hangingPunct="0">
        <a:spcBef>
          <a:spcPct val="10000"/>
        </a:spcBef>
        <a:spcAft>
          <a:spcPct val="0"/>
        </a:spcAft>
        <a:buClr>
          <a:schemeClr val="accent2"/>
        </a:buClr>
        <a:buFont typeface="Wingdings" pitchFamily="2" charset="2"/>
        <a:buChar char="§"/>
        <a:defRPr>
          <a:solidFill>
            <a:schemeClr val="tx1"/>
          </a:solidFill>
          <a:latin typeface="+mn-lt"/>
          <a:ea typeface="+mn-ea"/>
          <a:cs typeface="黑体" charset="0"/>
        </a:defRPr>
      </a:lvl5pPr>
      <a:lvl6pPr marL="2551113" indent="-398463" algn="l" rtl="0" fontAlgn="base">
        <a:spcBef>
          <a:spcPct val="10000"/>
        </a:spcBef>
        <a:spcAft>
          <a:spcPct val="0"/>
        </a:spcAft>
        <a:buClr>
          <a:schemeClr val="accent2"/>
        </a:buClr>
        <a:buFont typeface="Wingdings" pitchFamily="2" charset="2"/>
        <a:buChar char="§"/>
        <a:defRPr>
          <a:solidFill>
            <a:schemeClr val="tx1"/>
          </a:solidFill>
          <a:latin typeface="+mn-lt"/>
          <a:ea typeface="+mn-ea"/>
        </a:defRPr>
      </a:lvl6pPr>
      <a:lvl7pPr marL="3008313" indent="-398463" algn="l" rtl="0" fontAlgn="base">
        <a:spcBef>
          <a:spcPct val="10000"/>
        </a:spcBef>
        <a:spcAft>
          <a:spcPct val="0"/>
        </a:spcAft>
        <a:buClr>
          <a:schemeClr val="accent2"/>
        </a:buClr>
        <a:buFont typeface="Wingdings" pitchFamily="2" charset="2"/>
        <a:buChar char="§"/>
        <a:defRPr>
          <a:solidFill>
            <a:schemeClr val="tx1"/>
          </a:solidFill>
          <a:latin typeface="+mn-lt"/>
          <a:ea typeface="+mn-ea"/>
        </a:defRPr>
      </a:lvl7pPr>
      <a:lvl8pPr marL="3465513" indent="-398463" algn="l" rtl="0" fontAlgn="base">
        <a:spcBef>
          <a:spcPct val="10000"/>
        </a:spcBef>
        <a:spcAft>
          <a:spcPct val="0"/>
        </a:spcAft>
        <a:buClr>
          <a:schemeClr val="accent2"/>
        </a:buClr>
        <a:buFont typeface="Wingdings" pitchFamily="2" charset="2"/>
        <a:buChar char="§"/>
        <a:defRPr>
          <a:solidFill>
            <a:schemeClr val="tx1"/>
          </a:solidFill>
          <a:latin typeface="+mn-lt"/>
          <a:ea typeface="+mn-ea"/>
        </a:defRPr>
      </a:lvl8pPr>
      <a:lvl9pPr marL="3922713" indent="-398463" algn="l" rtl="0" fontAlgn="base">
        <a:spcBef>
          <a:spcPct val="10000"/>
        </a:spcBef>
        <a:spcAft>
          <a:spcPct val="0"/>
        </a:spcAft>
        <a:buClr>
          <a:schemeClr val="accent2"/>
        </a:buClr>
        <a:buFont typeface="Wingdings" pitchFamily="2" charset="2"/>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B21C643A-E21B-1048-A50E-A51A3595B246}"/>
              </a:ext>
            </a:extLst>
          </p:cNvPr>
          <p:cNvSpPr>
            <a:spLocks noGrp="1" noChangeArrowheads="1"/>
          </p:cNvSpPr>
          <p:nvPr>
            <p:ph type="title" idx="4294967295"/>
          </p:nvPr>
        </p:nvSpPr>
        <p:spPr>
          <a:xfrm>
            <a:off x="574675" y="819150"/>
            <a:ext cx="8001000" cy="3509963"/>
          </a:xfrm>
        </p:spPr>
        <p:txBody>
          <a:bodyPr/>
          <a:lstStyle/>
          <a:p>
            <a:pPr algn="ctr"/>
            <a:r>
              <a:rPr lang="en-US" altLang="zh-CN" sz="2400" b="1">
                <a:ea typeface="ＭＳ Ｐゴシック" panose="020B0600070205080204" pitchFamily="34" charset="-128"/>
                <a:cs typeface="黑体" panose="02010609060101010101" pitchFamily="49" charset="-122"/>
              </a:rPr>
              <a:t> </a:t>
            </a:r>
            <a:r>
              <a:rPr lang="en-US" altLang="zh-CN" sz="2400" b="1" i="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r>
              <a:rPr lang="en-US" altLang="zh-CN" sz="2400" i="1">
                <a:ea typeface="ＭＳ Ｐゴシック" panose="020B0600070205080204" pitchFamily="34" charset="-128"/>
                <a:cs typeface="黑体" panose="02010609060101010101" pitchFamily="49" charset="-122"/>
              </a:rPr>
              <a:t> </a:t>
            </a:r>
            <a:endParaRPr lang="zh-CN" altLang="en-US" sz="2400" b="1" i="1">
              <a:ea typeface="ＭＳ Ｐゴシック" panose="020B0600070205080204" pitchFamily="34" charset="-128"/>
              <a:cs typeface="黑体" panose="02010609060101010101" pitchFamily="49" charset="-122"/>
            </a:endParaRPr>
          </a:p>
        </p:txBody>
      </p:sp>
      <p:sp>
        <p:nvSpPr>
          <p:cNvPr id="21506" name="Rectangle 3">
            <a:extLst>
              <a:ext uri="{FF2B5EF4-FFF2-40B4-BE49-F238E27FC236}">
                <a16:creationId xmlns:a16="http://schemas.microsoft.com/office/drawing/2014/main" id="{417B42BB-CB8A-4E44-92F2-0D7472896473}"/>
              </a:ext>
            </a:extLst>
          </p:cNvPr>
          <p:cNvSpPr>
            <a:spLocks noGrp="1" noChangeArrowheads="1"/>
          </p:cNvSpPr>
          <p:nvPr>
            <p:ph type="body" idx="4294967295"/>
          </p:nvPr>
        </p:nvSpPr>
        <p:spPr>
          <a:xfrm>
            <a:off x="566738" y="4194175"/>
            <a:ext cx="8010525" cy="2043113"/>
          </a:xfrm>
        </p:spPr>
        <p:txBody>
          <a:bodyPr/>
          <a:lstStyle/>
          <a:p>
            <a:pPr algn="r">
              <a:spcBef>
                <a:spcPts val="0"/>
              </a:spcBef>
              <a:buFont typeface="Wingdings" charset="0"/>
              <a:buNone/>
              <a:defRPr/>
            </a:pPr>
            <a:endParaRPr lang="en-US" altLang="zh-CN" sz="2000" dirty="0">
              <a:solidFill>
                <a:schemeClr val="bg2">
                  <a:lumMod val="10000"/>
                </a:schemeClr>
              </a:solidFill>
              <a:ea typeface="黑体" charset="0"/>
            </a:endParaRPr>
          </a:p>
          <a:p>
            <a:pPr algn="r">
              <a:spcBef>
                <a:spcPts val="0"/>
              </a:spcBef>
              <a:buFont typeface="Wingdings" charset="0"/>
              <a:buNone/>
              <a:defRPr/>
            </a:pPr>
            <a:r>
              <a:rPr lang="en-US" altLang="zh-CN" sz="1800" dirty="0">
                <a:solidFill>
                  <a:schemeClr val="bg2">
                    <a:lumMod val="10000"/>
                  </a:schemeClr>
                </a:solidFill>
                <a:ea typeface="黑体" charset="0"/>
              </a:rPr>
              <a:t>Prof. Mark Feldman</a:t>
            </a:r>
          </a:p>
          <a:p>
            <a:pPr algn="r">
              <a:spcBef>
                <a:spcPts val="0"/>
              </a:spcBef>
              <a:buFont typeface="Wingdings" charset="0"/>
              <a:buNone/>
              <a:defRPr/>
            </a:pPr>
            <a:r>
              <a:rPr lang="en-US" altLang="zh-CN" sz="1800" dirty="0">
                <a:solidFill>
                  <a:schemeClr val="bg2">
                    <a:lumMod val="10000"/>
                  </a:schemeClr>
                </a:solidFill>
                <a:ea typeface="黑体" charset="0"/>
              </a:rPr>
              <a:t>Peking University </a:t>
            </a:r>
          </a:p>
          <a:p>
            <a:pPr algn="r">
              <a:spcBef>
                <a:spcPts val="0"/>
              </a:spcBef>
              <a:buFont typeface="Wingdings" charset="0"/>
              <a:buNone/>
              <a:defRPr/>
            </a:pPr>
            <a:r>
              <a:rPr lang="en-US" altLang="zh-CN" sz="1800" dirty="0">
                <a:solidFill>
                  <a:schemeClr val="bg2">
                    <a:lumMod val="10000"/>
                  </a:schemeClr>
                </a:solidFill>
                <a:ea typeface="黑体" charset="0"/>
              </a:rPr>
              <a:t>School of Transnational Law</a:t>
            </a:r>
          </a:p>
          <a:p>
            <a:pPr algn="r">
              <a:spcBef>
                <a:spcPts val="0"/>
              </a:spcBef>
              <a:buFont typeface="Wingdings" charset="0"/>
              <a:buNone/>
              <a:defRPr/>
            </a:pPr>
            <a:r>
              <a:rPr lang="en-US" altLang="zh-CN" sz="1800" dirty="0">
                <a:solidFill>
                  <a:schemeClr val="bg2">
                    <a:lumMod val="10000"/>
                  </a:schemeClr>
                </a:solidFill>
                <a:ea typeface="黑体" charset="0"/>
              </a:rPr>
              <a:t>31 May 2023</a:t>
            </a:r>
            <a:endParaRPr lang="zh-CN" altLang="en-US" sz="1800" dirty="0">
              <a:solidFill>
                <a:schemeClr val="bg2">
                  <a:lumMod val="10000"/>
                </a:schemeClr>
              </a:solidFill>
              <a:ea typeface="黑体" charset="0"/>
            </a:endParaRPr>
          </a:p>
          <a:p>
            <a:pPr>
              <a:buFont typeface="Wingdings" charset="0"/>
              <a:buChar char="o"/>
              <a:defRPr/>
            </a:pPr>
            <a:endParaRPr lang="zh-CN" altLang="en-US" sz="2000" dirty="0"/>
          </a:p>
        </p:txBody>
      </p:sp>
      <p:sp>
        <p:nvSpPr>
          <p:cNvPr id="17411" name="TextBox 1">
            <a:extLst>
              <a:ext uri="{FF2B5EF4-FFF2-40B4-BE49-F238E27FC236}">
                <a16:creationId xmlns:a16="http://schemas.microsoft.com/office/drawing/2014/main" id="{C4CF8858-6312-4348-BD87-D8EF2A529C62}"/>
              </a:ext>
            </a:extLst>
          </p:cNvPr>
          <p:cNvSpPr txBox="1">
            <a:spLocks noChangeArrowheads="1"/>
          </p:cNvSpPr>
          <p:nvPr/>
        </p:nvSpPr>
        <p:spPr bwMode="auto">
          <a:xfrm>
            <a:off x="836613" y="593725"/>
            <a:ext cx="77851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10000"/>
              </a:spcBef>
              <a:buClr>
                <a:schemeClr val="accent2"/>
              </a:buClr>
              <a:buFont typeface="Wingdings" pitchFamily="2" charset="2"/>
              <a:buChar char="o"/>
              <a:defRPr sz="2800">
                <a:solidFill>
                  <a:srgbClr val="0000FF"/>
                </a:solidFill>
                <a:latin typeface="Times New Roman" panose="02020603050405020304" pitchFamily="18" charset="0"/>
                <a:ea typeface="ＭＳ Ｐゴシック" panose="020B0600070205080204" pitchFamily="34" charset="-128"/>
                <a:cs typeface="黑体" panose="02010609060101010101" pitchFamily="49" charset="-122"/>
              </a:defRPr>
            </a:lvl1pPr>
            <a:lvl2pPr marL="742950" indent="-285750">
              <a:spcBef>
                <a:spcPct val="10000"/>
              </a:spcBef>
              <a:buClr>
                <a:schemeClr val="accent2"/>
              </a:buClr>
              <a:buFont typeface="Wingdings" pitchFamily="2" charset="2"/>
              <a:buChar char="n"/>
              <a:defRPr sz="2400">
                <a:solidFill>
                  <a:schemeClr val="tx1"/>
                </a:solidFill>
                <a:latin typeface="Times New Roman" panose="02020603050405020304" pitchFamily="18" charset="0"/>
                <a:ea typeface="黑体" panose="02010609060101010101" pitchFamily="49" charset="-122"/>
                <a:cs typeface="黑体" panose="02010609060101010101" pitchFamily="49" charset="-122"/>
              </a:defRPr>
            </a:lvl2pPr>
            <a:lvl3pPr marL="1143000" indent="-228600">
              <a:spcBef>
                <a:spcPct val="10000"/>
              </a:spcBef>
              <a:buClr>
                <a:schemeClr val="accent2"/>
              </a:buClr>
              <a:buFont typeface="Wingdings" pitchFamily="2" charset="2"/>
              <a:buChar char="p"/>
              <a:defRPr sz="2000">
                <a:solidFill>
                  <a:srgbClr val="009900"/>
                </a:solidFill>
                <a:latin typeface="Times New Roman" panose="02020603050405020304" pitchFamily="18" charset="0"/>
                <a:ea typeface="黑体" panose="02010609060101010101" pitchFamily="49" charset="-122"/>
                <a:cs typeface="黑体" panose="02010609060101010101" pitchFamily="49" charset="-122"/>
              </a:defRPr>
            </a:lvl3pPr>
            <a:lvl4pPr marL="1600200" indent="-228600">
              <a:spcBef>
                <a:spcPct val="10000"/>
              </a:spcBef>
              <a:buClr>
                <a:schemeClr val="accent2"/>
              </a:buClr>
              <a:buFont typeface="Wingdings" pitchFamily="2" charset="2"/>
              <a:buChar char="n"/>
              <a:defRPr>
                <a:solidFill>
                  <a:schemeClr val="tx1"/>
                </a:solidFill>
                <a:latin typeface="Times New Roman" panose="02020603050405020304" pitchFamily="18" charset="0"/>
                <a:ea typeface="黑体" panose="02010609060101010101" pitchFamily="49" charset="-122"/>
                <a:cs typeface="黑体" panose="02010609060101010101" pitchFamily="49" charset="-122"/>
              </a:defRPr>
            </a:lvl4pPr>
            <a:lvl5pPr marL="2057400" indent="-228600">
              <a:spcBef>
                <a:spcPct val="10000"/>
              </a:spcBef>
              <a:buClr>
                <a:schemeClr val="accent2"/>
              </a:buClr>
              <a:buFont typeface="Wingdings" pitchFamily="2" charset="2"/>
              <a:buChar char="§"/>
              <a:defRPr>
                <a:solidFill>
                  <a:schemeClr val="tx1"/>
                </a:solidFill>
                <a:latin typeface="Times New Roman" panose="02020603050405020304" pitchFamily="18" charset="0"/>
                <a:ea typeface="黑体" panose="02010609060101010101" pitchFamily="49" charset="-122"/>
                <a:cs typeface="黑体" panose="02010609060101010101" pitchFamily="49" charset="-122"/>
              </a:defRPr>
            </a:lvl5pPr>
            <a:lvl6pPr marL="2514600" indent="-228600" eaLnBrk="0" fontAlgn="base" hangingPunct="0">
              <a:spcBef>
                <a:spcPct val="10000"/>
              </a:spcBef>
              <a:spcAft>
                <a:spcPct val="0"/>
              </a:spcAft>
              <a:buClr>
                <a:schemeClr val="accent2"/>
              </a:buClr>
              <a:buFont typeface="Wingdings" pitchFamily="2" charset="2"/>
              <a:buChar char="§"/>
              <a:defRPr>
                <a:solidFill>
                  <a:schemeClr val="tx1"/>
                </a:solidFill>
                <a:latin typeface="Times New Roman" panose="02020603050405020304" pitchFamily="18" charset="0"/>
                <a:ea typeface="黑体" panose="02010609060101010101" pitchFamily="49" charset="-122"/>
                <a:cs typeface="黑体" panose="02010609060101010101" pitchFamily="49" charset="-122"/>
              </a:defRPr>
            </a:lvl6pPr>
            <a:lvl7pPr marL="2971800" indent="-228600" eaLnBrk="0" fontAlgn="base" hangingPunct="0">
              <a:spcBef>
                <a:spcPct val="10000"/>
              </a:spcBef>
              <a:spcAft>
                <a:spcPct val="0"/>
              </a:spcAft>
              <a:buClr>
                <a:schemeClr val="accent2"/>
              </a:buClr>
              <a:buFont typeface="Wingdings" pitchFamily="2" charset="2"/>
              <a:buChar char="§"/>
              <a:defRPr>
                <a:solidFill>
                  <a:schemeClr val="tx1"/>
                </a:solidFill>
                <a:latin typeface="Times New Roman" panose="02020603050405020304" pitchFamily="18" charset="0"/>
                <a:ea typeface="黑体" panose="02010609060101010101" pitchFamily="49" charset="-122"/>
                <a:cs typeface="黑体" panose="02010609060101010101" pitchFamily="49" charset="-122"/>
              </a:defRPr>
            </a:lvl7pPr>
            <a:lvl8pPr marL="3429000" indent="-228600" eaLnBrk="0" fontAlgn="base" hangingPunct="0">
              <a:spcBef>
                <a:spcPct val="10000"/>
              </a:spcBef>
              <a:spcAft>
                <a:spcPct val="0"/>
              </a:spcAft>
              <a:buClr>
                <a:schemeClr val="accent2"/>
              </a:buClr>
              <a:buFont typeface="Wingdings" pitchFamily="2" charset="2"/>
              <a:buChar char="§"/>
              <a:defRPr>
                <a:solidFill>
                  <a:schemeClr val="tx1"/>
                </a:solidFill>
                <a:latin typeface="Times New Roman" panose="02020603050405020304" pitchFamily="18" charset="0"/>
                <a:ea typeface="黑体" panose="02010609060101010101" pitchFamily="49" charset="-122"/>
                <a:cs typeface="黑体" panose="02010609060101010101" pitchFamily="49" charset="-122"/>
              </a:defRPr>
            </a:lvl8pPr>
            <a:lvl9pPr marL="3886200" indent="-228600" eaLnBrk="0" fontAlgn="base" hangingPunct="0">
              <a:spcBef>
                <a:spcPct val="10000"/>
              </a:spcBef>
              <a:spcAft>
                <a:spcPct val="0"/>
              </a:spcAft>
              <a:buClr>
                <a:schemeClr val="accent2"/>
              </a:buClr>
              <a:buFont typeface="Wingdings" pitchFamily="2" charset="2"/>
              <a:buChar char="§"/>
              <a:defRPr>
                <a:solidFill>
                  <a:schemeClr val="tx1"/>
                </a:solidFill>
                <a:latin typeface="Times New Roman" panose="02020603050405020304" pitchFamily="18" charset="0"/>
                <a:ea typeface="黑体" panose="02010609060101010101" pitchFamily="49" charset="-122"/>
                <a:cs typeface="黑体" panose="02010609060101010101" pitchFamily="49" charset="-122"/>
              </a:defRPr>
            </a:lvl9pPr>
          </a:lstStyle>
          <a:p>
            <a:pPr algn="ctr" eaLnBrk="1" hangingPunct="1">
              <a:spcBef>
                <a:spcPct val="0"/>
              </a:spcBef>
              <a:buClrTx/>
              <a:buFontTx/>
              <a:buNone/>
            </a:pPr>
            <a:endParaRPr lang="en-US" altLang="en-US" sz="2000" b="0" dirty="0">
              <a:solidFill>
                <a:schemeClr val="tx1"/>
              </a:solidFill>
            </a:endParaRPr>
          </a:p>
          <a:p>
            <a:pPr algn="ctr" eaLnBrk="1" hangingPunct="1">
              <a:spcBef>
                <a:spcPct val="0"/>
              </a:spcBef>
              <a:buClrTx/>
              <a:buFontTx/>
              <a:buNone/>
            </a:pPr>
            <a:r>
              <a:rPr lang="en-US" altLang="en-US" sz="2000" b="0" dirty="0">
                <a:solidFill>
                  <a:schemeClr val="tx1"/>
                </a:solidFill>
              </a:rPr>
              <a:t>2023 CIBEL-SIDRA Joint Webinar</a:t>
            </a:r>
          </a:p>
          <a:p>
            <a:pPr algn="ctr" eaLnBrk="1" hangingPunct="1">
              <a:spcBef>
                <a:spcPct val="0"/>
              </a:spcBef>
              <a:buClrTx/>
              <a:buFontTx/>
              <a:buNone/>
            </a:pPr>
            <a:r>
              <a:rPr lang="en-US" altLang="en-US" sz="2000" b="0" dirty="0">
                <a:solidFill>
                  <a:schemeClr val="tx1"/>
                </a:solidFill>
              </a:rPr>
              <a:t>Dispute Resolution in the Belt &amp; Road Initiative – </a:t>
            </a:r>
          </a:p>
          <a:p>
            <a:pPr algn="ctr" eaLnBrk="1" hangingPunct="1">
              <a:spcBef>
                <a:spcPct val="0"/>
              </a:spcBef>
              <a:buClrTx/>
              <a:buFontTx/>
              <a:buNone/>
            </a:pPr>
            <a:r>
              <a:rPr lang="en-US" altLang="en-US" sz="2000" b="0" dirty="0">
                <a:solidFill>
                  <a:schemeClr val="tx1"/>
                </a:solidFill>
              </a:rPr>
              <a:t>A New Model of Economic Governance?</a:t>
            </a:r>
          </a:p>
          <a:p>
            <a:pPr algn="ctr" eaLnBrk="1" hangingPunct="1">
              <a:spcBef>
                <a:spcPct val="0"/>
              </a:spcBef>
              <a:buClrTx/>
              <a:buFontTx/>
              <a:buNone/>
            </a:pPr>
            <a:endParaRPr lang="en-US" altLang="en-US" sz="2000" dirty="0">
              <a:solidFill>
                <a:schemeClr val="tx1"/>
              </a:solidFill>
            </a:endParaRPr>
          </a:p>
          <a:p>
            <a:pPr algn="ctr" eaLnBrk="1" hangingPunct="1">
              <a:spcBef>
                <a:spcPct val="0"/>
              </a:spcBef>
              <a:buClrTx/>
              <a:buFontTx/>
              <a:buNone/>
            </a:pPr>
            <a:endParaRPr lang="en-US" altLang="en-US" sz="2000" dirty="0">
              <a:solidFill>
                <a:schemeClr val="tx1"/>
              </a:solidFill>
            </a:endParaRPr>
          </a:p>
          <a:p>
            <a:pPr algn="ctr" eaLnBrk="1" hangingPunct="1">
              <a:spcBef>
                <a:spcPct val="0"/>
              </a:spcBef>
              <a:buClrTx/>
              <a:buFontTx/>
              <a:buNone/>
            </a:pPr>
            <a:endParaRPr lang="en-US" altLang="en-US" sz="2000" dirty="0">
              <a:solidFill>
                <a:schemeClr val="tx1"/>
              </a:solidFill>
            </a:endParaRPr>
          </a:p>
          <a:p>
            <a:pPr algn="ctr" eaLnBrk="1" hangingPunct="1">
              <a:spcBef>
                <a:spcPct val="0"/>
              </a:spcBef>
              <a:buClrTx/>
              <a:buFontTx/>
              <a:buNone/>
            </a:pPr>
            <a:r>
              <a:rPr lang="en-US" altLang="en-US" sz="2000" i="0" dirty="0">
                <a:solidFill>
                  <a:schemeClr val="tx1"/>
                </a:solidFill>
              </a:rPr>
              <a:t>An Opportunity to Develop a Beijing-Based </a:t>
            </a:r>
          </a:p>
          <a:p>
            <a:pPr algn="ctr" eaLnBrk="1" hangingPunct="1">
              <a:spcBef>
                <a:spcPct val="0"/>
              </a:spcBef>
              <a:buClrTx/>
              <a:buFontTx/>
              <a:buNone/>
            </a:pPr>
            <a:r>
              <a:rPr lang="en-US" altLang="en-US" sz="2000" i="0" dirty="0">
                <a:solidFill>
                  <a:schemeClr val="tx1"/>
                </a:solidFill>
              </a:rPr>
              <a:t>International Investment Dispute Resolution Hub</a:t>
            </a:r>
          </a:p>
          <a:p>
            <a:pPr algn="ctr" eaLnBrk="1" hangingPunct="1">
              <a:spcBef>
                <a:spcPct val="0"/>
              </a:spcBef>
              <a:buClrTx/>
              <a:buFontTx/>
              <a:buNone/>
            </a:pPr>
            <a:endParaRPr lang="en-US" altLang="en-US" sz="2000" i="0" dirty="0">
              <a:solidFill>
                <a:schemeClr val="tx1"/>
              </a:solidFill>
            </a:endParaRPr>
          </a:p>
          <a:p>
            <a:pPr algn="ctr" eaLnBrk="1" hangingPunct="1">
              <a:spcBef>
                <a:spcPct val="0"/>
              </a:spcBef>
              <a:buClrTx/>
              <a:buFontTx/>
              <a:buNone/>
            </a:pPr>
            <a:r>
              <a:rPr lang="en-US" altLang="en-US" sz="2000" dirty="0">
                <a:solidFill>
                  <a:schemeClr val="tx1"/>
                </a:solidFill>
              </a:rPr>
              <a:t>  </a:t>
            </a:r>
            <a:endParaRPr lang="en-US" altLang="en-US" sz="2400" b="0"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spcBef>
                <a:spcPct val="0"/>
              </a:spcBef>
              <a:buNone/>
              <a:defRPr/>
            </a:pPr>
            <a:endParaRPr lang="en-US" altLang="zh-CN" sz="2000" b="1" dirty="0">
              <a:solidFill>
                <a:schemeClr val="tx1"/>
              </a:solidFill>
              <a:ea typeface="ＭＳ Ｐゴシック" panose="020B0600070205080204" pitchFamily="34" charset="-128"/>
              <a:cs typeface="黑体" panose="02010609060101010101" pitchFamily="49" charset="-122"/>
            </a:endParaRP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endParaRPr lang="en-US" altLang="zh-CN" sz="20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en-US" sz="1800" b="1" i="1" dirty="0">
                <a:solidFill>
                  <a:schemeClr val="tx1"/>
                </a:solidFill>
                <a:latin typeface="Times New Roman" panose="02020603050405020304" pitchFamily="18" charset="0"/>
                <a:ea typeface="ＭＳ Ｐゴシック" panose="020B0600070205080204" pitchFamily="34" charset="-128"/>
              </a:rPr>
              <a:t>ICDPASO – Opportunity to Develop Distinctive Approach to Investment Treaty Arbitration</a:t>
            </a:r>
            <a:endParaRPr lang="en-US" altLang="en-US" sz="18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r>
              <a:rPr lang="en-US" altLang="zh-CN" sz="1800" dirty="0">
                <a:solidFill>
                  <a:schemeClr val="tx1"/>
                </a:solidFill>
                <a:ea typeface="ＭＳ Ｐゴシック" panose="020B0600070205080204" pitchFamily="34" charset="-128"/>
                <a:cs typeface="黑体" panose="02010609060101010101" pitchFamily="49" charset="-122"/>
              </a:rPr>
              <a:t>Greater emphasis on alternatives to arbitration through dispute prevention and mediation services</a:t>
            </a:r>
          </a:p>
          <a:p>
            <a:pPr>
              <a:spcBef>
                <a:spcPct val="0"/>
              </a:spcBef>
              <a:buFont typeface="Wingdings" pitchFamily="2" charset="2"/>
              <a:buChar char="Ø"/>
              <a:defRPr/>
            </a:pPr>
            <a:r>
              <a:rPr lang="en-US" altLang="zh-CN" sz="1800" dirty="0">
                <a:solidFill>
                  <a:schemeClr val="tx1"/>
                </a:solidFill>
                <a:ea typeface="ＭＳ Ｐゴシック" panose="020B0600070205080204" pitchFamily="34" charset="-128"/>
                <a:cs typeface="黑体" panose="02010609060101010101" pitchFamily="49" charset="-122"/>
              </a:rPr>
              <a:t>Greater levels of institutionalization (through appellate scrutiny of awards)</a:t>
            </a:r>
          </a:p>
          <a:p>
            <a:pPr>
              <a:spcBef>
                <a:spcPct val="0"/>
              </a:spcBef>
              <a:buFont typeface="Wingdings" pitchFamily="2" charset="2"/>
              <a:buChar char="Ø"/>
              <a:defRPr/>
            </a:pPr>
            <a:r>
              <a:rPr lang="en-US" altLang="zh-CN" sz="1800" dirty="0">
                <a:solidFill>
                  <a:schemeClr val="tx1"/>
                </a:solidFill>
                <a:ea typeface="ＭＳ Ｐゴシック" panose="020B0600070205080204" pitchFamily="34" charset="-128"/>
                <a:cs typeface="黑体" panose="02010609060101010101" pitchFamily="49" charset="-122"/>
              </a:rPr>
              <a:t>Greater regional diversity, with strong representation from Asia</a:t>
            </a: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M. Feldman, ‘An Opportunity to Reimagine Investment Arbitration in Beijing’, </a:t>
            </a:r>
            <a:r>
              <a:rPr lang="en-US" altLang="zh-CN" sz="1400" i="1" dirty="0">
                <a:solidFill>
                  <a:schemeClr val="tx1"/>
                </a:solidFill>
                <a:ea typeface="ＭＳ Ｐゴシック" panose="020B0600070205080204" pitchFamily="34" charset="-128"/>
                <a:cs typeface="黑体" panose="02010609060101010101" pitchFamily="49" charset="-122"/>
              </a:rPr>
              <a:t>Columbia FDI Perspectives </a:t>
            </a:r>
            <a:r>
              <a:rPr lang="en-US" altLang="zh-CN" sz="1400" dirty="0">
                <a:solidFill>
                  <a:schemeClr val="tx1"/>
                </a:solidFill>
                <a:ea typeface="ＭＳ Ｐゴシック" panose="020B0600070205080204" pitchFamily="34" charset="-128"/>
                <a:cs typeface="黑体" panose="02010609060101010101" pitchFamily="49" charset="-122"/>
              </a:rPr>
              <a:t>(20 March 2023)</a:t>
            </a:r>
          </a:p>
        </p:txBody>
      </p:sp>
    </p:spTree>
    <p:extLst>
      <p:ext uri="{BB962C8B-B14F-4D97-AF65-F5344CB8AC3E}">
        <p14:creationId xmlns:p14="http://schemas.microsoft.com/office/powerpoint/2010/main" val="9617317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652648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endParaRPr lang="en-US" altLang="zh-CN" sz="20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en-US" sz="1800" b="1" i="1" dirty="0">
                <a:solidFill>
                  <a:schemeClr val="tx1"/>
                </a:solidFill>
                <a:latin typeface="Times New Roman" panose="02020603050405020304" pitchFamily="18" charset="0"/>
                <a:ea typeface="ＭＳ Ｐゴシック" panose="020B0600070205080204" pitchFamily="34" charset="-128"/>
              </a:rPr>
              <a:t>ICDPASO – Opportunity to Develop Distinctive Approach to Investment Treaty Arbitration</a:t>
            </a:r>
            <a:endParaRPr lang="en-US" altLang="en-US" sz="18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Regional diversity – compare ICSID </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The ICSID Caseload – Statistics (Issue 2023-1)</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pic>
        <p:nvPicPr>
          <p:cNvPr id="3" name="Picture 2">
            <a:extLst>
              <a:ext uri="{FF2B5EF4-FFF2-40B4-BE49-F238E27FC236}">
                <a16:creationId xmlns:a16="http://schemas.microsoft.com/office/drawing/2014/main" id="{7BFB99F6-089A-75E2-E126-AAA729D2F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71" y="2348880"/>
            <a:ext cx="7866168" cy="3510390"/>
          </a:xfrm>
          <a:prstGeom prst="rect">
            <a:avLst/>
          </a:prstGeom>
        </p:spPr>
      </p:pic>
    </p:spTree>
    <p:extLst>
      <p:ext uri="{BB962C8B-B14F-4D97-AF65-F5344CB8AC3E}">
        <p14:creationId xmlns:p14="http://schemas.microsoft.com/office/powerpoint/2010/main" val="23599052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652648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endParaRPr lang="en-US" altLang="zh-CN" sz="20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en-US" sz="1800" b="1" i="1" dirty="0">
                <a:solidFill>
                  <a:schemeClr val="tx1"/>
                </a:solidFill>
                <a:latin typeface="Times New Roman" panose="02020603050405020304" pitchFamily="18" charset="0"/>
                <a:ea typeface="ＭＳ Ｐゴシック" panose="020B0600070205080204" pitchFamily="34" charset="-128"/>
              </a:rPr>
              <a:t>AIIB</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r>
              <a:rPr lang="en-US" altLang="en-US" sz="1800" dirty="0">
                <a:solidFill>
                  <a:schemeClr val="tx1"/>
                </a:solidFill>
                <a:latin typeface="Times New Roman" panose="02020603050405020304" pitchFamily="18" charset="0"/>
                <a:ea typeface="ＭＳ Ｐゴシック" panose="020B0600070205080204" pitchFamily="34" charset="-128"/>
              </a:rPr>
              <a:t>More than 55 years after the conclusion of the ICSID Convention, opportunity to reimagine the role of a multilateral development bank in supporting international investment dispute resolution </a:t>
            </a:r>
          </a:p>
          <a:p>
            <a:pPr marL="0" indent="0">
              <a:spcBef>
                <a:spcPct val="0"/>
              </a:spcBef>
              <a:buNone/>
              <a:defRPr/>
            </a:pPr>
            <a:endParaRPr lang="en-US" altLang="en-US" sz="18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r>
              <a:rPr lang="en-US" sz="1800" dirty="0">
                <a:solidFill>
                  <a:schemeClr val="tx1"/>
                </a:solidFill>
                <a:effectLst/>
                <a:latin typeface="Times New Roman" panose="02020603050405020304" pitchFamily="18" charset="0"/>
                <a:ea typeface="DengXian" panose="02010600030101010101" pitchFamily="2" charset="-122"/>
              </a:rPr>
              <a:t>The 2019 AIIB </a:t>
            </a:r>
            <a:r>
              <a:rPr lang="en-US" sz="1800" i="1" dirty="0">
                <a:solidFill>
                  <a:schemeClr val="tx1"/>
                </a:solidFill>
                <a:effectLst/>
                <a:latin typeface="Times New Roman" panose="02020603050405020304" pitchFamily="18" charset="0"/>
                <a:ea typeface="DengXian" panose="02010600030101010101" pitchFamily="2" charset="-122"/>
              </a:rPr>
              <a:t>Yearbook of International </a:t>
            </a:r>
            <a:r>
              <a:rPr lang="en-US" sz="1800" i="1" dirty="0">
                <a:solidFill>
                  <a:schemeClr val="tx1"/>
                </a:solidFill>
                <a:latin typeface="Times New Roman" panose="02020603050405020304" pitchFamily="18" charset="0"/>
                <a:ea typeface="DengXian" panose="02010600030101010101" pitchFamily="2" charset="-122"/>
              </a:rPr>
              <a:t>Law </a:t>
            </a:r>
            <a:r>
              <a:rPr lang="en-US" sz="1800" dirty="0">
                <a:solidFill>
                  <a:schemeClr val="tx1"/>
                </a:solidFill>
                <a:effectLst/>
                <a:latin typeface="Times New Roman" panose="02020603050405020304" pitchFamily="18" charset="0"/>
                <a:ea typeface="DengXian" panose="02010600030101010101" pitchFamily="2" charset="-122"/>
              </a:rPr>
              <a:t>examined “the role of international organizations in promoting effective dispute resolution,” including whether the AIIB was “well placed” to serve as a “modern ICSID” for BRI-related investment.</a:t>
            </a:r>
            <a:endParaRPr lang="en-US" altLang="en-US" sz="18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M. Feldman, ‘An Opportunity to Reimagine Investment Arbitration in Beijing’, </a:t>
            </a:r>
            <a:r>
              <a:rPr lang="en-US" altLang="zh-CN" sz="1400" i="1" dirty="0">
                <a:solidFill>
                  <a:schemeClr val="tx1"/>
                </a:solidFill>
                <a:ea typeface="ＭＳ Ｐゴシック" panose="020B0600070205080204" pitchFamily="34" charset="-128"/>
                <a:cs typeface="黑体" panose="02010609060101010101" pitchFamily="49" charset="-122"/>
              </a:rPr>
              <a:t>Columbia FDI Perspectives </a:t>
            </a:r>
            <a:r>
              <a:rPr lang="en-US" altLang="zh-CN" sz="1400" dirty="0">
                <a:solidFill>
                  <a:schemeClr val="tx1"/>
                </a:solidFill>
                <a:ea typeface="ＭＳ Ｐゴシック" panose="020B0600070205080204" pitchFamily="34" charset="-128"/>
                <a:cs typeface="黑体" panose="02010609060101010101" pitchFamily="49" charset="-122"/>
              </a:rPr>
              <a:t>(20 March 2023) </a:t>
            </a:r>
            <a:r>
              <a:rPr lang="en-US" altLang="zh-CN"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(quoting </a:t>
            </a:r>
            <a:r>
              <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Peter Quayle and Xuan Gao, ‘Introduction: international organizations and the promotion of effective dispute resolution,’ in </a:t>
            </a:r>
            <a:r>
              <a:rPr lang="en-US" sz="1400"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AIIB Yearbook of International Law 2019</a:t>
            </a:r>
            <a:r>
              <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(discussing chapter by Malik Dahlan, who argued that the AIIB could serve as a “modern ICSID” for BRI disputes). </a:t>
            </a:r>
            <a:endParaRPr lang="en-US" altLang="zh-CN"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 </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spTree>
    <p:extLst>
      <p:ext uri="{BB962C8B-B14F-4D97-AF65-F5344CB8AC3E}">
        <p14:creationId xmlns:p14="http://schemas.microsoft.com/office/powerpoint/2010/main" val="10036371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652648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endParaRPr lang="en-US" altLang="zh-CN" sz="20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en-US" sz="1800" b="1" i="1" dirty="0">
                <a:solidFill>
                  <a:schemeClr val="tx1"/>
                </a:solidFill>
                <a:latin typeface="Times New Roman" panose="02020603050405020304" pitchFamily="18" charset="0"/>
                <a:ea typeface="ＭＳ Ｐゴシック" panose="020B0600070205080204" pitchFamily="34" charset="-128"/>
              </a:rPr>
              <a:t>AIIB</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800" b="1" dirty="0">
                <a:solidFill>
                  <a:schemeClr val="tx1"/>
                </a:solidFill>
                <a:latin typeface="Times New Roman" panose="02020603050405020304" pitchFamily="18" charset="0"/>
                <a:ea typeface="ＭＳ Ｐゴシック" panose="020B0600070205080204" pitchFamily="34" charset="-128"/>
              </a:rPr>
              <a:t>Role of multilateral development bank in supporting international investment dispute resolution – compare ICSID (1965)</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 </a:t>
            </a:r>
          </a:p>
          <a:p>
            <a:pPr marL="0" indent="0" algn="r">
              <a:spcBef>
                <a:spcPct val="0"/>
              </a:spcBef>
              <a:buNone/>
              <a:defRPr/>
            </a:pPr>
            <a:endParaRPr lang="en-US" sz="14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sz="14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sz="14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r>
              <a:rPr lang="en-US" sz="16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Report of the Executive Directors on the Convention on the Settlement of Investment Disputes Between States and Nationals of Other States (18 March 1965)</a:t>
            </a:r>
          </a:p>
          <a:p>
            <a:pPr marL="0" indent="0" algn="r">
              <a:spcBef>
                <a:spcPct val="0"/>
              </a:spcBef>
              <a:buNone/>
              <a:defRPr/>
            </a:pPr>
            <a:r>
              <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 </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pic>
        <p:nvPicPr>
          <p:cNvPr id="3" name="Picture 2">
            <a:extLst>
              <a:ext uri="{FF2B5EF4-FFF2-40B4-BE49-F238E27FC236}">
                <a16:creationId xmlns:a16="http://schemas.microsoft.com/office/drawing/2014/main" id="{6BB89683-CED9-0956-31AE-2B651DBAC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2348880"/>
            <a:ext cx="7696200" cy="2790310"/>
          </a:xfrm>
          <a:prstGeom prst="rect">
            <a:avLst/>
          </a:prstGeom>
        </p:spPr>
      </p:pic>
    </p:spTree>
    <p:extLst>
      <p:ext uri="{BB962C8B-B14F-4D97-AF65-F5344CB8AC3E}">
        <p14:creationId xmlns:p14="http://schemas.microsoft.com/office/powerpoint/2010/main" val="16873218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6526485"/>
          </a:xfrm>
        </p:spPr>
        <p:txBody>
          <a:bodyPr/>
          <a:lstStyle/>
          <a:p>
            <a:pPr marL="0" indent="0" algn="ctr">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r>
              <a:rPr lang="en-US" altLang="en-US" sz="1600" b="1" i="1" dirty="0">
                <a:solidFill>
                  <a:schemeClr val="tx1"/>
                </a:solidFill>
                <a:latin typeface="Times New Roman" panose="02020603050405020304" pitchFamily="18" charset="0"/>
                <a:ea typeface="ＭＳ Ｐゴシック" panose="020B0600070205080204" pitchFamily="34" charset="-128"/>
              </a:rPr>
              <a:t>AIIB</a:t>
            </a:r>
          </a:p>
          <a:p>
            <a:pPr marL="0" indent="0">
              <a:spcBef>
                <a:spcPct val="0"/>
              </a:spcBef>
              <a:buNone/>
              <a:defRPr/>
            </a:pPr>
            <a:endParaRPr lang="en-US" altLang="en-US" sz="16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600" b="1" dirty="0">
                <a:solidFill>
                  <a:schemeClr val="tx1"/>
                </a:solidFill>
                <a:latin typeface="Times New Roman" panose="02020603050405020304" pitchFamily="18" charset="0"/>
                <a:ea typeface="ＭＳ Ｐゴシック" panose="020B0600070205080204" pitchFamily="34" charset="-128"/>
              </a:rPr>
              <a:t>Many opportunities for the AIIB to reimagine the role of a multilateral development bank in supporting international investment dispute resolution, including through the development of one or more instruments that:</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800" b="1" dirty="0">
                <a:solidFill>
                  <a:schemeClr val="tx1"/>
                </a:solidFill>
                <a:latin typeface="Times New Roman" panose="02020603050405020304" pitchFamily="18" charset="0"/>
                <a:ea typeface="ＭＳ Ｐゴシック" panose="020B0600070205080204" pitchFamily="34" charset="-128"/>
              </a:rPr>
              <a:t> </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8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 </a:t>
            </a:r>
            <a:endParaRPr lang="en-US"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sz="1400" dirty="0">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M. Feldman, ‘An Opportunity to Reimagine Investment Arbitration in Beijing’, </a:t>
            </a:r>
            <a:r>
              <a:rPr lang="en-US" altLang="zh-CN" sz="1400" i="1" dirty="0">
                <a:solidFill>
                  <a:schemeClr val="tx1"/>
                </a:solidFill>
                <a:ea typeface="ＭＳ Ｐゴシック" panose="020B0600070205080204" pitchFamily="34" charset="-128"/>
                <a:cs typeface="黑体" panose="02010609060101010101" pitchFamily="49" charset="-122"/>
              </a:rPr>
              <a:t>Columbia FDI Perspectives </a:t>
            </a:r>
            <a:r>
              <a:rPr lang="en-US" altLang="zh-CN" sz="1400" dirty="0">
                <a:solidFill>
                  <a:schemeClr val="tx1"/>
                </a:solidFill>
                <a:ea typeface="ＭＳ Ｐゴシック" panose="020B0600070205080204" pitchFamily="34" charset="-128"/>
                <a:cs typeface="黑体" panose="02010609060101010101" pitchFamily="49" charset="-122"/>
              </a:rPr>
              <a:t>(20 March 2023)</a:t>
            </a:r>
            <a:endParaRPr lang="en-US"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r>
              <a:rPr lang="en-US" sz="16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p>
          <a:p>
            <a:pPr marL="0" indent="0" algn="r">
              <a:spcBef>
                <a:spcPct val="0"/>
              </a:spcBef>
              <a:buNone/>
              <a:defRPr/>
            </a:pPr>
            <a:r>
              <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 </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pic>
        <p:nvPicPr>
          <p:cNvPr id="4" name="Picture 3">
            <a:extLst>
              <a:ext uri="{FF2B5EF4-FFF2-40B4-BE49-F238E27FC236}">
                <a16:creationId xmlns:a16="http://schemas.microsoft.com/office/drawing/2014/main" id="{533A0A78-2718-E5D1-AF89-8FBF79C93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595" y="2033846"/>
            <a:ext cx="6705746" cy="3600400"/>
          </a:xfrm>
          <a:prstGeom prst="rect">
            <a:avLst/>
          </a:prstGeom>
        </p:spPr>
      </p:pic>
    </p:spTree>
    <p:extLst>
      <p:ext uri="{BB962C8B-B14F-4D97-AF65-F5344CB8AC3E}">
        <p14:creationId xmlns:p14="http://schemas.microsoft.com/office/powerpoint/2010/main" val="37233313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6526485"/>
          </a:xfrm>
        </p:spPr>
        <p:txBody>
          <a:bodyPr/>
          <a:lstStyle/>
          <a:p>
            <a:pPr marL="0" indent="0" algn="ctr">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endParaRPr lang="en-US" altLang="en-US" sz="16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16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600" b="1" dirty="0">
                <a:solidFill>
                  <a:schemeClr val="tx1"/>
                </a:solidFill>
                <a:latin typeface="Times New Roman" panose="02020603050405020304" pitchFamily="18" charset="0"/>
                <a:ea typeface="ＭＳ Ｐゴシック" panose="020B0600070205080204" pitchFamily="34" charset="-128"/>
              </a:rPr>
              <a:t>The AIIB and ICDPASO: Potential Complementary, but not Identical, Paths in Advancing the Development of a Beijing-Based International Investment Dispute Resolution Hub</a:t>
            </a:r>
          </a:p>
          <a:p>
            <a:pPr marL="0" indent="0">
              <a:spcBef>
                <a:spcPct val="0"/>
              </a:spcBef>
              <a:buNone/>
              <a:defRPr/>
            </a:pPr>
            <a:endParaRPr lang="en-US" altLang="en-US" sz="1600" b="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600" b="1" i="1" dirty="0">
                <a:solidFill>
                  <a:schemeClr val="tx1"/>
                </a:solidFill>
                <a:latin typeface="Times New Roman" panose="02020603050405020304" pitchFamily="18" charset="0"/>
                <a:ea typeface="ＭＳ Ｐゴシック" panose="020B0600070205080204" pitchFamily="34" charset="-128"/>
              </a:rPr>
              <a:t>AIIB</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Could closely consider the link between international investment and advancing infrastructure connectivity in Asia (just as linkages between international investment and economic development informed the ICSID Convention’s design)</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In particular, the AIIB’s infrastructure connectivity mission could inform policy choices concerning the scope of covered “investors” and “investments”</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600" b="1" i="1" dirty="0">
                <a:solidFill>
                  <a:schemeClr val="tx1"/>
                </a:solidFill>
                <a:latin typeface="Times New Roman" panose="02020603050405020304" pitchFamily="18" charset="0"/>
                <a:ea typeface="ＭＳ Ｐゴシック" panose="020B0600070205080204" pitchFamily="34" charset="-128"/>
              </a:rPr>
              <a:t>ICDPASO</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Could focus on procedural innovations, in particular by developing a novel international investment dispute resolution framework – offering a unique combination of service integration, institutionalization and regional diversity</a:t>
            </a: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4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M. Feldman, ‘An Opportunity to Reimagine Investment Arbitration in Beijing’, </a:t>
            </a:r>
            <a:r>
              <a:rPr lang="en-US" altLang="zh-CN" sz="1400" i="1" dirty="0">
                <a:solidFill>
                  <a:schemeClr val="tx1"/>
                </a:solidFill>
                <a:ea typeface="ＭＳ Ｐゴシック" panose="020B0600070205080204" pitchFamily="34" charset="-128"/>
                <a:cs typeface="黑体" panose="02010609060101010101" pitchFamily="49" charset="-122"/>
              </a:rPr>
              <a:t>Columbia FDI Perspectives </a:t>
            </a:r>
            <a:r>
              <a:rPr lang="en-US" altLang="zh-CN" sz="1400" dirty="0">
                <a:solidFill>
                  <a:schemeClr val="tx1"/>
                </a:solidFill>
                <a:ea typeface="ＭＳ Ｐゴシック" panose="020B0600070205080204" pitchFamily="34" charset="-128"/>
                <a:cs typeface="黑体" panose="02010609060101010101" pitchFamily="49" charset="-122"/>
              </a:rPr>
              <a:t>(20 March 2023)</a:t>
            </a:r>
            <a:endParaRPr lang="en-US"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r">
              <a:spcBef>
                <a:spcPct val="0"/>
              </a:spcBef>
              <a:buNone/>
              <a:defRPr/>
            </a:pPr>
            <a:r>
              <a:rPr lang="en-US" sz="1600" dirty="0">
                <a:solidFill>
                  <a:schemeClr val="tx1"/>
                </a:solidFill>
                <a:latin typeface="Times New Roman" panose="02020603050405020304" pitchFamily="18" charset="0"/>
                <a:ea typeface="DengXian" panose="02010600030101010101" pitchFamily="2" charset="-122"/>
                <a:cs typeface="Times New Roman" panose="02020603050405020304" pitchFamily="18" charset="0"/>
              </a:rPr>
              <a:t> </a:t>
            </a:r>
          </a:p>
          <a:p>
            <a:pPr marL="0" indent="0" algn="r">
              <a:spcBef>
                <a:spcPct val="0"/>
              </a:spcBef>
              <a:buNone/>
              <a:defRPr/>
            </a:pPr>
            <a:r>
              <a:rPr lang="en-US" sz="14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 </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spTree>
    <p:extLst>
      <p:ext uri="{BB962C8B-B14F-4D97-AF65-F5344CB8AC3E}">
        <p14:creationId xmlns:p14="http://schemas.microsoft.com/office/powerpoint/2010/main" val="18855310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A Potential Beijing-Based International Investment Dispute Resolution Hub: </a:t>
            </a:r>
          </a:p>
          <a:p>
            <a:pPr marL="0" indent="0" algn="ctr">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Two Institutions</a:t>
            </a:r>
          </a:p>
          <a:p>
            <a:pPr marL="0" indent="0" algn="ctr">
              <a:spcBef>
                <a:spcPct val="0"/>
              </a:spcBef>
              <a:buNone/>
              <a:defRPr/>
            </a:pPr>
            <a:endParaRPr lang="en-US" altLang="zh-CN" sz="16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600" b="1" i="1" dirty="0">
                <a:solidFill>
                  <a:schemeClr val="tx1"/>
                </a:solidFill>
                <a:ea typeface="ＭＳ Ｐゴシック" panose="020B0600070205080204" pitchFamily="34" charset="-128"/>
                <a:cs typeface="黑体" panose="02010609060101010101" pitchFamily="49" charset="-122"/>
              </a:rPr>
              <a:t>Asian Infrastructure Investment Bank (AIIB)</a:t>
            </a:r>
          </a:p>
          <a:p>
            <a:pPr marL="0" indent="0">
              <a:spcBef>
                <a:spcPct val="0"/>
              </a:spcBef>
              <a:buNone/>
              <a:defRPr/>
            </a:pPr>
            <a:endParaRPr lang="en-US" altLang="zh-CN" sz="1800" b="1" i="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Established in 2015</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Global membership (105 approved members, including 54 approved non-regional members)</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Mission: (</a:t>
            </a:r>
            <a:r>
              <a:rPr lang="en-US" altLang="zh-CN" sz="1600" dirty="0" err="1">
                <a:solidFill>
                  <a:schemeClr val="tx1"/>
                </a:solidFill>
                <a:ea typeface="ＭＳ Ｐゴシック" panose="020B0600070205080204" pitchFamily="34" charset="-128"/>
                <a:cs typeface="黑体" panose="02010609060101010101" pitchFamily="49" charset="-122"/>
              </a:rPr>
              <a:t>i</a:t>
            </a:r>
            <a:r>
              <a:rPr lang="en-US" altLang="zh-CN" sz="1600" dirty="0">
                <a:solidFill>
                  <a:schemeClr val="tx1"/>
                </a:solidFill>
                <a:ea typeface="ＭＳ Ｐゴシック" panose="020B0600070205080204" pitchFamily="34" charset="-128"/>
                <a:cs typeface="黑体" panose="02010609060101010101" pitchFamily="49" charset="-122"/>
              </a:rPr>
              <a:t>) “foster sustainable economic development, create wealth and improve infrastructure connectivity in Asia by investing in infrastructure and other productive sectors” and (ii) “promote regional cooperation and partnership in addressing development challenges by working in close collaboration with other multilateral and bilateral development institutions” (AIIB Articles of Agreement, Article 1 (“Purpose”))</a:t>
            </a:r>
            <a:endParaRPr lang="en-US" altLang="zh-CN" sz="16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600" b="1" i="1" dirty="0">
                <a:solidFill>
                  <a:schemeClr val="tx1"/>
                </a:solidFill>
                <a:ea typeface="ＭＳ Ｐゴシック" panose="020B0600070205080204" pitchFamily="34" charset="-128"/>
                <a:cs typeface="黑体" panose="02010609060101010101" pitchFamily="49" charset="-122"/>
              </a:rPr>
              <a:t>International Commercial Dispute Prevention and Settlement Organization (ICDPASO)</a:t>
            </a:r>
          </a:p>
          <a:p>
            <a:pPr marL="0" indent="0">
              <a:spcBef>
                <a:spcPct val="0"/>
              </a:spcBef>
              <a:buNone/>
              <a:defRPr/>
            </a:pPr>
            <a:endParaRPr lang="en-US" altLang="zh-CN" sz="1800" b="1" i="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Established in 2020</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Global membership (51 members covering Asia, Europe, Africa and the Americas) (includes commercial associations, legal service providers, universities, think tanks)</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Services to include dispute prevention and dispute resolution; international commercial arbitration, investment treaty arbitration, mediation </a:t>
            </a: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en-US" sz="20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endParaRPr lang="en-US" altLang="en-US" sz="20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800" dirty="0">
                <a:solidFill>
                  <a:schemeClr val="tx1"/>
                </a:solidFill>
                <a:ea typeface="ＭＳ Ｐゴシック" panose="020B0600070205080204" pitchFamily="34" charset="-128"/>
                <a:cs typeface="黑体" panose="02010609060101010101" pitchFamily="49" charset="-122"/>
              </a:rPr>
              <a:t> </a:t>
            </a:r>
          </a:p>
        </p:txBody>
      </p:sp>
    </p:spTree>
    <p:extLst>
      <p:ext uri="{BB962C8B-B14F-4D97-AF65-F5344CB8AC3E}">
        <p14:creationId xmlns:p14="http://schemas.microsoft.com/office/powerpoint/2010/main" val="33178751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BRI Dispute Resolution</a:t>
            </a:r>
          </a:p>
          <a:p>
            <a:pPr marL="0" indent="0">
              <a:spcBef>
                <a:spcPct val="0"/>
              </a:spcBef>
              <a:buNone/>
              <a:defRPr/>
            </a:pPr>
            <a:endPar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endParaRPr>
          </a:p>
          <a:p>
            <a:pPr marL="0" indent="0">
              <a:spcBef>
                <a:spcPct val="0"/>
              </a:spcBef>
              <a:buNone/>
              <a:defRPr/>
            </a:pPr>
            <a:r>
              <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rPr>
              <a:t>BRI</a:t>
            </a:r>
            <a:endParaRPr lang="en-US" altLang="zh-CN" sz="16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r">
              <a:spcBef>
                <a:spcPct val="0"/>
              </a:spcBef>
              <a:buNone/>
              <a:defRPr/>
            </a:pPr>
            <a:endParaRPr lang="en-GB" sz="1400" dirty="0">
              <a:solidFill>
                <a:schemeClr val="tx1"/>
              </a:solidFill>
              <a:latin typeface="Times New Roman" panose="02020603050405020304" pitchFamily="18" charset="0"/>
              <a:ea typeface="Times New Roman" panose="02020603050405020304" pitchFamily="18" charset="0"/>
            </a:endParaRPr>
          </a:p>
          <a:p>
            <a:pPr marL="0" indent="0" algn="r">
              <a:spcBef>
                <a:spcPct val="0"/>
              </a:spcBef>
              <a:buNone/>
              <a:defRPr/>
            </a:pPr>
            <a:endParaRPr lang="en-GB" sz="1400" dirty="0">
              <a:solidFill>
                <a:schemeClr val="tx1"/>
              </a:solidFill>
              <a:effectLst/>
              <a:latin typeface="Times New Roman" panose="02020603050405020304" pitchFamily="18" charset="0"/>
              <a:ea typeface="Times New Roman" panose="02020603050405020304" pitchFamily="18" charset="0"/>
            </a:endParaRPr>
          </a:p>
          <a:p>
            <a:pPr marL="0" indent="0" algn="r">
              <a:spcBef>
                <a:spcPct val="0"/>
              </a:spcBef>
              <a:buNone/>
              <a:defRPr/>
            </a:pPr>
            <a:r>
              <a:rPr lang="en-GB" sz="1400" dirty="0">
                <a:solidFill>
                  <a:schemeClr val="tx1"/>
                </a:solidFill>
                <a:effectLst/>
                <a:latin typeface="Times New Roman" panose="02020603050405020304" pitchFamily="18" charset="0"/>
                <a:ea typeface="Times New Roman" panose="02020603050405020304" pitchFamily="18" charset="0"/>
              </a:rPr>
              <a:t>“Silk Road Vision and Actions on Jointly Building Silk Road Economic Belt and 21</a:t>
            </a:r>
            <a:r>
              <a:rPr lang="en-GB" sz="1400" baseline="30000" dirty="0">
                <a:solidFill>
                  <a:schemeClr val="tx1"/>
                </a:solidFill>
                <a:effectLst/>
                <a:latin typeface="Times New Roman" panose="02020603050405020304" pitchFamily="18" charset="0"/>
                <a:ea typeface="Times New Roman" panose="02020603050405020304" pitchFamily="18" charset="0"/>
              </a:rPr>
              <a:t>st</a:t>
            </a:r>
            <a:r>
              <a:rPr lang="en-GB" sz="1400" dirty="0">
                <a:solidFill>
                  <a:schemeClr val="tx1"/>
                </a:solidFill>
                <a:effectLst/>
                <a:latin typeface="Times New Roman" panose="02020603050405020304" pitchFamily="18" charset="0"/>
                <a:ea typeface="Times New Roman" panose="02020603050405020304" pitchFamily="18" charset="0"/>
              </a:rPr>
              <a:t> Century Maritime Silk Road”, Issued by the National Development and Reform Commission, Ministry of Foreign Affairs, and Ministry of Commerce of the People’s Republic of China, with State Council Authorization (March 2015)</a:t>
            </a:r>
            <a:r>
              <a:rPr lang="en-GB" sz="1400" baseline="30000" dirty="0">
                <a:solidFill>
                  <a:schemeClr val="tx1"/>
                </a:solidFill>
                <a:effectLst/>
                <a:latin typeface="Times New Roman" panose="02020603050405020304" pitchFamily="18" charset="0"/>
                <a:ea typeface="Times New Roman" panose="02020603050405020304" pitchFamily="18" charset="0"/>
              </a:rPr>
              <a:t> </a:t>
            </a:r>
            <a:r>
              <a:rPr lang="en-GB" sz="1400" dirty="0">
                <a:solidFill>
                  <a:schemeClr val="tx1"/>
                </a:solidFill>
                <a:effectLst/>
                <a:latin typeface="Times New Roman" panose="02020603050405020304" pitchFamily="18" charset="0"/>
                <a:ea typeface="Times New Roman" panose="02020603050405020304" pitchFamily="18" charset="0"/>
              </a:rPr>
              <a:t> </a:t>
            </a:r>
            <a:endParaRPr lang="en-US" altLang="zh-CN" sz="14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4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800" b="1" dirty="0">
                <a:solidFill>
                  <a:schemeClr val="tx1"/>
                </a:solidFill>
                <a:ea typeface="ＭＳ Ｐゴシック" panose="020B0600070205080204" pitchFamily="34" charset="-128"/>
                <a:cs typeface="黑体" panose="02010609060101010101" pitchFamily="49" charset="-122"/>
              </a:rPr>
              <a:t> </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pic>
        <p:nvPicPr>
          <p:cNvPr id="3" name="Picture 2">
            <a:extLst>
              <a:ext uri="{FF2B5EF4-FFF2-40B4-BE49-F238E27FC236}">
                <a16:creationId xmlns:a16="http://schemas.microsoft.com/office/drawing/2014/main" id="{F04439DA-A01F-7468-0E61-080889C38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574" y="1898830"/>
            <a:ext cx="7829101" cy="2295255"/>
          </a:xfrm>
          <a:prstGeom prst="rect">
            <a:avLst/>
          </a:prstGeom>
        </p:spPr>
      </p:pic>
    </p:spTree>
    <p:extLst>
      <p:ext uri="{BB962C8B-B14F-4D97-AF65-F5344CB8AC3E}">
        <p14:creationId xmlns:p14="http://schemas.microsoft.com/office/powerpoint/2010/main" val="8131161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BRI Dispute Resolution</a:t>
            </a:r>
          </a:p>
          <a:p>
            <a:pPr marL="0" indent="0">
              <a:spcBef>
                <a:spcPct val="0"/>
              </a:spcBef>
              <a:buNone/>
              <a:defRPr/>
            </a:pPr>
            <a:r>
              <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rPr>
              <a:t> </a:t>
            </a: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600" b="1" dirty="0">
                <a:solidFill>
                  <a:schemeClr val="tx1"/>
                </a:solidFill>
                <a:ea typeface="ＭＳ Ｐゴシック" panose="020B0600070205080204" pitchFamily="34" charset="-128"/>
                <a:cs typeface="黑体" panose="02010609060101010101" pitchFamily="49" charset="-122"/>
              </a:rPr>
              <a:t>Connections Between BRI and International Dispute Resolution</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600" dirty="0">
                <a:solidFill>
                  <a:schemeClr val="tx1"/>
                </a:solidFill>
                <a:ea typeface="ＭＳ Ｐゴシック" panose="020B0600070205080204" pitchFamily="34" charset="-128"/>
                <a:cs typeface="黑体" panose="02010609060101010101" pitchFamily="49" charset="-122"/>
              </a:rPr>
              <a:t>“Opinion Concerning the Establishment of the Belt and Road International Commercial Dispute Resolution Mechanism and Institutions” highlights:</a:t>
            </a:r>
          </a:p>
          <a:p>
            <a:pPr marL="0" indent="0">
              <a:spcBef>
                <a:spcPct val="0"/>
              </a:spcBef>
              <a:buNone/>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International character of the BRI dispute resolution mechanism</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Participation by experts in international law and domestic law of BRI participating countries</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Fair and efficient resolution of cross-border commercial disputes arising in BRI context</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Respect for party autonomy, including party preferences for different forms of dispute resolution</a:t>
            </a:r>
          </a:p>
          <a:p>
            <a:pPr>
              <a:spcBef>
                <a:spcPct val="0"/>
              </a:spcBef>
              <a:buFont typeface="Wingdings" pitchFamily="2" charset="2"/>
              <a:buChar char="Ø"/>
              <a:defRPr/>
            </a:pPr>
            <a:r>
              <a:rPr lang="en-US" altLang="zh-CN" sz="1600" dirty="0">
                <a:solidFill>
                  <a:schemeClr val="tx1"/>
                </a:solidFill>
                <a:ea typeface="ＭＳ Ｐゴシック" panose="020B0600070205080204" pitchFamily="34" charset="-128"/>
                <a:cs typeface="黑体" panose="02010609060101010101" pitchFamily="49" charset="-122"/>
              </a:rPr>
              <a:t>Emphasis on diversified dispute resolution - integrating litigation, arbitration and mediation services - which recognizes the diversity of legal cultures and systems in BRI participating countries</a:t>
            </a:r>
          </a:p>
          <a:p>
            <a:pPr>
              <a:spcBef>
                <a:spcPct val="0"/>
              </a:spcBef>
              <a:buFont typeface="Wingdings" pitchFamily="2" charset="2"/>
              <a:buChar char="Ø"/>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GB" sz="1400" dirty="0">
                <a:solidFill>
                  <a:schemeClr val="tx1"/>
                </a:solidFill>
                <a:latin typeface="Times New Roman" panose="02020603050405020304" pitchFamily="18" charset="0"/>
                <a:ea typeface="Times New Roman" panose="02020603050405020304" pitchFamily="18" charset="0"/>
              </a:rPr>
              <a:t>China International Commercial Court, ‘Opinion Concerning the Establishment of the Belt and Road International Commercial Dispute Resolution Mechanism’ (27 June 2018) (discussing Opinion issued by the General Office of the Communist Party Central Committee and the General Office of the State Council of the People’s Republic of China)  </a:t>
            </a:r>
            <a:r>
              <a:rPr lang="en-GB" sz="1400" dirty="0">
                <a:solidFill>
                  <a:schemeClr val="tx1"/>
                </a:solidFill>
                <a:effectLst/>
                <a:latin typeface="Times New Roman" panose="02020603050405020304" pitchFamily="18" charset="0"/>
                <a:ea typeface="Times New Roman" panose="02020603050405020304" pitchFamily="18" charset="0"/>
              </a:rPr>
              <a:t> </a:t>
            </a:r>
            <a:endParaRPr lang="en-US" altLang="zh-CN" sz="14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p:txBody>
      </p:sp>
    </p:spTree>
    <p:extLst>
      <p:ext uri="{BB962C8B-B14F-4D97-AF65-F5344CB8AC3E}">
        <p14:creationId xmlns:p14="http://schemas.microsoft.com/office/powerpoint/2010/main" val="17399269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BRI Dispute Resolution</a:t>
            </a:r>
          </a:p>
          <a:p>
            <a:pPr marL="0" indent="0">
              <a:spcBef>
                <a:spcPct val="0"/>
              </a:spcBef>
              <a:buNone/>
              <a:defRPr/>
            </a:pPr>
            <a:r>
              <a:rPr lang="en-US" altLang="zh-CN" sz="1600" b="1"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rPr>
              <a:t> </a:t>
            </a: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b="1" dirty="0">
                <a:solidFill>
                  <a:schemeClr val="tx1"/>
                </a:solidFill>
                <a:ea typeface="ＭＳ Ｐゴシック" panose="020B0600070205080204" pitchFamily="34" charset="-128"/>
                <a:cs typeface="黑体" panose="02010609060101010101" pitchFamily="49" charset="-122"/>
              </a:rPr>
              <a:t>BRI “Dispute Resolution Connectivity”</a:t>
            </a: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600" dirty="0">
                <a:solidFill>
                  <a:schemeClr val="tx1"/>
                </a:solidFill>
                <a:ea typeface="ＭＳ Ｐゴシック" panose="020B0600070205080204" pitchFamily="34" charset="-128"/>
                <a:cs typeface="黑体" panose="02010609060101010101" pitchFamily="49" charset="-122"/>
              </a:rPr>
              <a:t> </a:t>
            </a:r>
          </a:p>
          <a:p>
            <a:pPr>
              <a:spcBef>
                <a:spcPct val="0"/>
              </a:spcBef>
              <a:buFont typeface="Wingdings" pitchFamily="2" charset="2"/>
              <a:buChar char="Ø"/>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sz="1400" dirty="0">
                <a:solidFill>
                  <a:schemeClr val="tx1"/>
                </a:solidFill>
                <a:latin typeface="Times New Roman" panose="02020603050405020304" pitchFamily="18" charset="0"/>
                <a:ea typeface="Times New Roman" panose="02020603050405020304" pitchFamily="18" charset="0"/>
              </a:rPr>
              <a:t> </a:t>
            </a:r>
            <a:endParaRPr lang="en-US" altLang="zh-CN" sz="16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6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200" dirty="0">
                <a:solidFill>
                  <a:schemeClr val="tx1"/>
                </a:solidFill>
                <a:ea typeface="ＭＳ Ｐゴシック" panose="020B0600070205080204" pitchFamily="34" charset="-128"/>
                <a:cs typeface="黑体" panose="02010609060101010101" pitchFamily="49" charset="-122"/>
              </a:rPr>
              <a:t>M. Feldman, ‘Connectivity and Decoupling: Belt and Road Dispute Resolution in a Fractured Trade Environment’, </a:t>
            </a:r>
            <a:r>
              <a:rPr lang="en-US" altLang="zh-CN" sz="1200" i="1" dirty="0">
                <a:solidFill>
                  <a:schemeClr val="tx1"/>
                </a:solidFill>
                <a:ea typeface="ＭＳ Ｐゴシック" panose="020B0600070205080204" pitchFamily="34" charset="-128"/>
                <a:cs typeface="黑体" panose="02010609060101010101" pitchFamily="49" charset="-122"/>
              </a:rPr>
              <a:t>Indian Rev. Int’l Arb. </a:t>
            </a:r>
            <a:r>
              <a:rPr lang="en-US" altLang="zh-CN" sz="1200" dirty="0">
                <a:solidFill>
                  <a:schemeClr val="tx1"/>
                </a:solidFill>
                <a:ea typeface="ＭＳ Ｐゴシック" panose="020B0600070205080204" pitchFamily="34" charset="-128"/>
                <a:cs typeface="黑体" panose="02010609060101010101" pitchFamily="49" charset="-122"/>
              </a:rPr>
              <a:t>Vol. 1 Issue 1 (2021) (citing </a:t>
            </a:r>
            <a:r>
              <a:rPr lang="en-US" sz="1200" dirty="0">
                <a:solidFill>
                  <a:schemeClr val="tx1"/>
                </a:solidFill>
                <a:effectLst/>
                <a:latin typeface="Times New Roman" panose="02020603050405020304" pitchFamily="18" charset="0"/>
                <a:ea typeface="Times New Roman" panose="02020603050405020304" pitchFamily="18" charset="0"/>
              </a:rPr>
              <a:t>Chief Justice </a:t>
            </a:r>
            <a:r>
              <a:rPr lang="en-US" sz="1200" dirty="0" err="1">
                <a:solidFill>
                  <a:schemeClr val="tx1"/>
                </a:solidFill>
                <a:effectLst/>
                <a:latin typeface="Times New Roman" panose="02020603050405020304" pitchFamily="18" charset="0"/>
                <a:ea typeface="Times New Roman" panose="02020603050405020304" pitchFamily="18" charset="0"/>
              </a:rPr>
              <a:t>Sundaresh</a:t>
            </a:r>
            <a:r>
              <a:rPr lang="en-US" sz="1200" dirty="0">
                <a:solidFill>
                  <a:schemeClr val="tx1"/>
                </a:solidFill>
                <a:effectLst/>
                <a:latin typeface="Times New Roman" panose="02020603050405020304" pitchFamily="18" charset="0"/>
                <a:ea typeface="Times New Roman" panose="02020603050405020304" pitchFamily="18" charset="0"/>
              </a:rPr>
              <a:t> Menon, </a:t>
            </a:r>
            <a:r>
              <a:rPr lang="en-US" sz="1200" i="1" dirty="0">
                <a:solidFill>
                  <a:schemeClr val="tx1"/>
                </a:solidFill>
                <a:effectLst/>
                <a:latin typeface="Times New Roman" panose="02020603050405020304" pitchFamily="18" charset="0"/>
                <a:ea typeface="Times New Roman" panose="02020603050405020304" pitchFamily="18" charset="0"/>
              </a:rPr>
              <a:t>The Settlement of International Commercial Disputes: Alternative Dispute Resolution, Commercial Courts, and the Convergence of Commercial Laws</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cap="small" dirty="0">
                <a:solidFill>
                  <a:schemeClr val="tx1"/>
                </a:solidFill>
                <a:effectLst/>
                <a:latin typeface="Times New Roman" panose="02020603050405020304" pitchFamily="18" charset="0"/>
                <a:ea typeface="Times New Roman" panose="02020603050405020304" pitchFamily="18" charset="0"/>
              </a:rPr>
              <a:t>National Judges College (Beijing) </a:t>
            </a:r>
            <a:r>
              <a:rPr lang="en-US" sz="1200" dirty="0">
                <a:solidFill>
                  <a:schemeClr val="tx1"/>
                </a:solidFill>
                <a:effectLst/>
                <a:latin typeface="Times New Roman" panose="02020603050405020304" pitchFamily="18" charset="0"/>
                <a:ea typeface="Times New Roman" panose="02020603050405020304" pitchFamily="18" charset="0"/>
              </a:rPr>
              <a:t>(29 Aug.2019)</a:t>
            </a:r>
            <a:r>
              <a:rPr lang="en-US" sz="1200" dirty="0">
                <a:solidFill>
                  <a:schemeClr val="tx1"/>
                </a:solidFill>
                <a:latin typeface="Times New Roman" panose="02020603050405020304" pitchFamily="18" charset="0"/>
                <a:ea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rPr>
              <a:t>Liao Fan, ‘Understanding the BRI through “Five </a:t>
            </a:r>
            <a:r>
              <a:rPr lang="en-US" sz="1200" dirty="0" err="1">
                <a:solidFill>
                  <a:schemeClr val="tx1"/>
                </a:solidFill>
                <a:effectLst/>
                <a:latin typeface="Times New Roman" panose="02020603050405020304" pitchFamily="18" charset="0"/>
                <a:ea typeface="Times New Roman" panose="02020603050405020304" pitchFamily="18" charset="0"/>
              </a:rPr>
              <a:t>Connectivities</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i="1" cap="small" dirty="0">
                <a:solidFill>
                  <a:schemeClr val="tx1"/>
                </a:solidFill>
                <a:effectLst/>
                <a:latin typeface="Times New Roman" panose="02020603050405020304" pitchFamily="18" charset="0"/>
                <a:ea typeface="Times New Roman" panose="02020603050405020304" pitchFamily="18" charset="0"/>
              </a:rPr>
              <a:t>CGTN</a:t>
            </a:r>
            <a:r>
              <a:rPr lang="en-US" sz="1200" cap="small" dirty="0">
                <a:solidFill>
                  <a:schemeClr val="tx1"/>
                </a:solidFill>
                <a:effectLst/>
                <a:latin typeface="Times New Roman" panose="02020603050405020304" pitchFamily="18" charset="0"/>
                <a:ea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rPr>
              <a:t>(20 Apr. 2019);</a:t>
            </a:r>
            <a:r>
              <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Heng Wang, ‘China’s Approach to the Belt and Road Initiative: Scope, Character and Sustainability</a:t>
            </a:r>
            <a:r>
              <a:rPr lang="en-US" sz="1200" i="1"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a:t>
            </a:r>
            <a:r>
              <a:rPr lang="en-US" sz="1200"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22 </a:t>
            </a:r>
            <a:r>
              <a:rPr lang="en-US" altLang="zh-CN" sz="1200" i="1" dirty="0">
                <a:solidFill>
                  <a:schemeClr val="tx1"/>
                </a:solidFill>
                <a:ea typeface="ＭＳ Ｐゴシック" panose="020B0600070205080204" pitchFamily="34" charset="-128"/>
                <a:cs typeface="黑体" panose="02010609060101010101" pitchFamily="49" charset="-122"/>
              </a:rPr>
              <a:t>J. </a:t>
            </a:r>
            <a:r>
              <a:rPr lang="en-US" altLang="zh-CN" sz="1200" i="1" dirty="0" err="1">
                <a:solidFill>
                  <a:schemeClr val="tx1"/>
                </a:solidFill>
                <a:ea typeface="ＭＳ Ｐゴシック" panose="020B0600070205080204" pitchFamily="34" charset="-128"/>
                <a:cs typeface="黑体" panose="02010609060101010101" pitchFamily="49" charset="-122"/>
              </a:rPr>
              <a:t>Intl’l</a:t>
            </a:r>
            <a:r>
              <a:rPr lang="en-US" altLang="zh-CN" sz="1200" i="1" dirty="0">
                <a:solidFill>
                  <a:schemeClr val="tx1"/>
                </a:solidFill>
                <a:ea typeface="ＭＳ Ｐゴシック" panose="020B0600070205080204" pitchFamily="34" charset="-128"/>
                <a:cs typeface="黑体" panose="02010609060101010101" pitchFamily="49" charset="-122"/>
              </a:rPr>
              <a:t> Econ. L.</a:t>
            </a:r>
            <a:r>
              <a:rPr lang="en-US" sz="1200" cap="small" dirty="0">
                <a:solidFill>
                  <a:schemeClr val="tx1"/>
                </a:solidFill>
                <a:effectLst/>
                <a:latin typeface="Times New Roman" panose="02020603050405020304" pitchFamily="18" charset="0"/>
                <a:ea typeface="DengXian" panose="02010600030101010101" pitchFamily="2" charset="-122"/>
                <a:cs typeface="Times New Roman" panose="02020603050405020304" pitchFamily="18" charset="0"/>
              </a:rPr>
              <a:t> 29 (2019);</a:t>
            </a:r>
            <a:r>
              <a:rPr lang="en-US" sz="1200" cap="small" dirty="0">
                <a:solidFill>
                  <a:schemeClr val="tx1"/>
                </a:solidFill>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rPr>
              <a:t>Ning </a:t>
            </a:r>
            <a:r>
              <a:rPr lang="en-US" sz="1200" dirty="0" err="1">
                <a:solidFill>
                  <a:schemeClr val="tx1"/>
                </a:solidFill>
                <a:effectLst/>
                <a:latin typeface="Times New Roman" panose="02020603050405020304" pitchFamily="18" charset="0"/>
                <a:ea typeface="Times New Roman" panose="02020603050405020304" pitchFamily="18" charset="0"/>
              </a:rPr>
              <a:t>Jizhe</a:t>
            </a:r>
            <a:r>
              <a:rPr lang="en-US" sz="1200" dirty="0">
                <a:solidFill>
                  <a:schemeClr val="tx1"/>
                </a:solidFill>
                <a:effectLst/>
                <a:latin typeface="Times New Roman" panose="02020603050405020304" pitchFamily="18" charset="0"/>
                <a:ea typeface="Times New Roman" panose="02020603050405020304" pitchFamily="18" charset="0"/>
              </a:rPr>
              <a:t>, Vice Chairman, National Development and Reform Commission (Oct. 2019), </a:t>
            </a:r>
            <a:r>
              <a:rPr lang="en-US" sz="1200" i="1" dirty="0">
                <a:solidFill>
                  <a:schemeClr val="tx1"/>
                </a:solidFill>
                <a:effectLst/>
                <a:latin typeface="Times New Roman" panose="02020603050405020304" pitchFamily="18" charset="0"/>
                <a:ea typeface="Times New Roman" panose="02020603050405020304" pitchFamily="18" charset="0"/>
              </a:rPr>
              <a:t>in</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cap="small" dirty="0">
                <a:solidFill>
                  <a:schemeClr val="tx1"/>
                </a:solidFill>
                <a:effectLst/>
                <a:latin typeface="Times New Roman" panose="02020603050405020304" pitchFamily="18" charset="0"/>
                <a:ea typeface="Times New Roman" panose="02020603050405020304" pitchFamily="18" charset="0"/>
              </a:rPr>
              <a:t>Harmonizing Investment and Financing Standards towards Sustainable Development Along the Belt and Road, China Development Bank and United Nations Development </a:t>
            </a:r>
            <a:r>
              <a:rPr lang="en-US" sz="1200" cap="small" dirty="0" err="1">
                <a:solidFill>
                  <a:schemeClr val="tx1"/>
                </a:solidFill>
                <a:effectLst/>
                <a:latin typeface="Times New Roman" panose="02020603050405020304" pitchFamily="18" charset="0"/>
                <a:ea typeface="Times New Roman" panose="02020603050405020304" pitchFamily="18" charset="0"/>
              </a:rPr>
              <a:t>Programme</a:t>
            </a:r>
            <a:r>
              <a:rPr lang="en-US" sz="1200" cap="small" dirty="0">
                <a:solidFill>
                  <a:schemeClr val="tx1"/>
                </a:solidFill>
                <a:effectLst/>
                <a:latin typeface="Times New Roman" panose="02020603050405020304" pitchFamily="18" charset="0"/>
                <a:ea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rPr>
              <a:t>(2019))</a:t>
            </a:r>
            <a:endParaRPr lang="en-US" altLang="zh-CN" sz="1200" dirty="0">
              <a:solidFill>
                <a:schemeClr val="tx1"/>
              </a:solidFill>
              <a:ea typeface="ＭＳ Ｐゴシック" panose="020B0600070205080204" pitchFamily="34" charset="-128"/>
              <a:cs typeface="黑体" panose="02010609060101010101" pitchFamily="49" charset="-122"/>
            </a:endParaRPr>
          </a:p>
        </p:txBody>
      </p:sp>
      <p:pic>
        <p:nvPicPr>
          <p:cNvPr id="3" name="Picture 2">
            <a:extLst>
              <a:ext uri="{FF2B5EF4-FFF2-40B4-BE49-F238E27FC236}">
                <a16:creationId xmlns:a16="http://schemas.microsoft.com/office/drawing/2014/main" id="{79BA026F-4C5B-5A12-CE71-87B972692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1133745"/>
            <a:ext cx="8272799" cy="2565285"/>
          </a:xfrm>
          <a:prstGeom prst="rect">
            <a:avLst/>
          </a:prstGeom>
        </p:spPr>
      </p:pic>
      <p:pic>
        <p:nvPicPr>
          <p:cNvPr id="7" name="Picture 6">
            <a:extLst>
              <a:ext uri="{FF2B5EF4-FFF2-40B4-BE49-F238E27FC236}">
                <a16:creationId xmlns:a16="http://schemas.microsoft.com/office/drawing/2014/main" id="{587AB6F9-7252-A5E2-A3F1-65BD871FF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65" y="3699030"/>
            <a:ext cx="8100899" cy="675074"/>
          </a:xfrm>
          <a:prstGeom prst="rect">
            <a:avLst/>
          </a:prstGeom>
        </p:spPr>
      </p:pic>
    </p:spTree>
    <p:extLst>
      <p:ext uri="{BB962C8B-B14F-4D97-AF65-F5344CB8AC3E}">
        <p14:creationId xmlns:p14="http://schemas.microsoft.com/office/powerpoint/2010/main" val="359039207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BRI Dispute Resolution? </a:t>
            </a:r>
          </a:p>
          <a:p>
            <a:pPr marL="0" indent="0">
              <a:spcBef>
                <a:spcPct val="0"/>
              </a:spcBef>
              <a:buNone/>
              <a:defRPr/>
            </a:pPr>
            <a:endParaRPr lang="en-US" altLang="zh-CN" sz="18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800" b="1" i="1" dirty="0">
                <a:solidFill>
                  <a:schemeClr val="tx1"/>
                </a:solidFill>
                <a:ea typeface="ＭＳ Ｐゴシック" panose="020B0600070205080204" pitchFamily="34" charset="-128"/>
                <a:cs typeface="黑体" panose="02010609060101010101" pitchFamily="49" charset="-122"/>
              </a:rPr>
              <a:t>AIIB</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BRI and AIIB both announced in 2013</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Common goal of advancing infrastructure development in Asia</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Substantial overlap between AIIB membership and BRI participation</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Overlap reinforced by collaboration with Silk Road Fund to finance broadband network project in Oman</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But co-financing with other multilateral development banks (MDBs) common for AIIB (through 2019, 49% of AIIB’s approved projects co-financed with other MDBs)</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About one-third of all AIIB funding has been received by a State that does not participate in BRI (India).</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The AIIB finances projects “both within and outside the places covered by the Belt and Road Initiative.”</a:t>
            </a:r>
          </a:p>
          <a:p>
            <a:pPr>
              <a:spcBef>
                <a:spcPct val="0"/>
              </a:spcBef>
              <a:buFont typeface="Wingdings" pitchFamily="2" charset="2"/>
              <a:buChar char="Ø"/>
              <a:defRPr/>
            </a:pPr>
            <a:r>
              <a:rPr lang="en-US" altLang="en-US" sz="1400" dirty="0">
                <a:solidFill>
                  <a:schemeClr val="tx1"/>
                </a:solidFill>
                <a:latin typeface="Times New Roman" panose="02020603050405020304" pitchFamily="18" charset="0"/>
                <a:ea typeface="ＭＳ Ｐゴシック" panose="020B0600070205080204" pitchFamily="34" charset="-128"/>
              </a:rPr>
              <a:t>AIIB President </a:t>
            </a:r>
            <a:r>
              <a:rPr lang="en-US" altLang="en-US" sz="1400" dirty="0" err="1">
                <a:solidFill>
                  <a:schemeClr val="tx1"/>
                </a:solidFill>
                <a:latin typeface="Times New Roman" panose="02020603050405020304" pitchFamily="18" charset="0"/>
                <a:ea typeface="ＭＳ Ｐゴシック" panose="020B0600070205080204" pitchFamily="34" charset="-128"/>
              </a:rPr>
              <a:t>Jin</a:t>
            </a:r>
            <a:r>
              <a:rPr lang="en-US" altLang="en-US" sz="1400" dirty="0">
                <a:solidFill>
                  <a:schemeClr val="tx1"/>
                </a:solidFill>
                <a:latin typeface="Times New Roman" panose="02020603050405020304" pitchFamily="18" charset="0"/>
                <a:ea typeface="ＭＳ Ｐゴシック" panose="020B0600070205080204" pitchFamily="34" charset="-128"/>
              </a:rPr>
              <a:t> </a:t>
            </a:r>
            <a:r>
              <a:rPr lang="en-US" altLang="en-US" sz="1400" dirty="0" err="1">
                <a:solidFill>
                  <a:schemeClr val="tx1"/>
                </a:solidFill>
                <a:latin typeface="Times New Roman" panose="02020603050405020304" pitchFamily="18" charset="0"/>
                <a:ea typeface="ＭＳ Ｐゴシック" panose="020B0600070205080204" pitchFamily="34" charset="-128"/>
              </a:rPr>
              <a:t>Liqun</a:t>
            </a:r>
            <a:r>
              <a:rPr lang="en-US" altLang="en-US" sz="1400" dirty="0">
                <a:solidFill>
                  <a:schemeClr val="tx1"/>
                </a:solidFill>
                <a:latin typeface="Times New Roman" panose="02020603050405020304" pitchFamily="18" charset="0"/>
                <a:ea typeface="ＭＳ Ｐゴシック" panose="020B0600070205080204" pitchFamily="34" charset="-128"/>
              </a:rPr>
              <a:t>: “We operate by our standards, by our governance. The Belt and Road Initiative is a marvelous program . . . but we have our standards.”</a:t>
            </a:r>
          </a:p>
          <a:p>
            <a:pPr>
              <a:spcBef>
                <a:spcPct val="0"/>
              </a:spcBef>
              <a:buFont typeface="Wingdings" pitchFamily="2" charset="2"/>
              <a:buChar char="Ø"/>
              <a:defRPr/>
            </a:pPr>
            <a:endParaRPr lang="en-US" altLang="en-US" sz="1400" dirty="0">
              <a:solidFill>
                <a:schemeClr val="tx1"/>
              </a:solidFill>
              <a:latin typeface="Times New Roman" panose="02020603050405020304" pitchFamily="18" charset="0"/>
              <a:ea typeface="ＭＳ Ｐゴシック" panose="020B0600070205080204" pitchFamily="34" charset="-128"/>
            </a:endParaRPr>
          </a:p>
          <a:p>
            <a:pPr marL="0" indent="0" algn="r">
              <a:spcBef>
                <a:spcPct val="0"/>
              </a:spcBef>
              <a:buNone/>
              <a:defRPr/>
            </a:pPr>
            <a:r>
              <a:rPr lang="en-GB" sz="1200" dirty="0">
                <a:solidFill>
                  <a:schemeClr val="tx1"/>
                </a:solidFill>
                <a:effectLst/>
                <a:latin typeface="Times New Roman" panose="02020603050405020304" pitchFamily="18" charset="0"/>
                <a:ea typeface="Times New Roman" panose="02020603050405020304" pitchFamily="18" charset="0"/>
              </a:rPr>
              <a:t>‘Silk Road Fund Entered into a Participation Agreement with Asian Infrastructure Investment Bank (AIIB) for Oman’s National </a:t>
            </a:r>
            <a:r>
              <a:rPr lang="en-GB" sz="1200" dirty="0" err="1">
                <a:solidFill>
                  <a:schemeClr val="tx1"/>
                </a:solidFill>
                <a:effectLst/>
                <a:latin typeface="Times New Roman" panose="02020603050405020304" pitchFamily="18" charset="0"/>
                <a:ea typeface="Times New Roman" panose="02020603050405020304" pitchFamily="18" charset="0"/>
              </a:rPr>
              <a:t>Fiber</a:t>
            </a:r>
            <a:r>
              <a:rPr lang="en-GB" sz="1200" dirty="0">
                <a:solidFill>
                  <a:schemeClr val="tx1"/>
                </a:solidFill>
                <a:effectLst/>
                <a:latin typeface="Times New Roman" panose="02020603050405020304" pitchFamily="18" charset="0"/>
                <a:ea typeface="Times New Roman" panose="02020603050405020304" pitchFamily="18" charset="0"/>
              </a:rPr>
              <a:t> Optic Broadband Network Project’ (</a:t>
            </a:r>
            <a:r>
              <a:rPr lang="en-GB" sz="1200" i="1" dirty="0">
                <a:solidFill>
                  <a:schemeClr val="tx1"/>
                </a:solidFill>
                <a:effectLst/>
                <a:latin typeface="Times New Roman" panose="02020603050405020304" pitchFamily="18" charset="0"/>
                <a:ea typeface="Times New Roman" panose="02020603050405020304" pitchFamily="18" charset="0"/>
              </a:rPr>
              <a:t>Silk Road Fund</a:t>
            </a:r>
            <a:r>
              <a:rPr lang="en-GB" sz="1200" dirty="0">
                <a:solidFill>
                  <a:schemeClr val="tx1"/>
                </a:solidFill>
                <a:effectLst/>
                <a:latin typeface="Times New Roman" panose="02020603050405020304" pitchFamily="18" charset="0"/>
                <a:ea typeface="Times New Roman" panose="02020603050405020304" pitchFamily="18" charset="0"/>
              </a:rPr>
              <a:t>, 7 November 2018), </a:t>
            </a:r>
          </a:p>
          <a:p>
            <a:pPr marL="0" indent="0" algn="r">
              <a:spcBef>
                <a:spcPct val="0"/>
              </a:spcBef>
              <a:buNone/>
              <a:defRPr/>
            </a:pPr>
            <a:r>
              <a:rPr lang="en-GB" sz="1200" dirty="0">
                <a:solidFill>
                  <a:schemeClr val="tx1"/>
                </a:solidFill>
                <a:effectLst/>
                <a:latin typeface="Times New Roman" panose="02020603050405020304" pitchFamily="18" charset="0"/>
                <a:ea typeface="Times New Roman" panose="02020603050405020304" pitchFamily="18" charset="0"/>
              </a:rPr>
              <a:t>C Humphrey, ‘From Drawing Board to Reality: The First Four Years of Operations at the Asian Infrastructure Investment Bank and New Development Bank’ (2020) Working Paper of the G-24 and Global Development Policy </a:t>
            </a:r>
            <a:r>
              <a:rPr lang="en-GB" sz="1200" dirty="0" err="1">
                <a:solidFill>
                  <a:schemeClr val="tx1"/>
                </a:solidFill>
                <a:effectLst/>
                <a:latin typeface="Times New Roman" panose="02020603050405020304" pitchFamily="18" charset="0"/>
                <a:ea typeface="Times New Roman" panose="02020603050405020304" pitchFamily="18" charset="0"/>
              </a:rPr>
              <a:t>Center</a:t>
            </a:r>
            <a:r>
              <a:rPr lang="en-GB" sz="1200" dirty="0">
                <a:solidFill>
                  <a:schemeClr val="tx1"/>
                </a:solidFill>
                <a:effectLst/>
                <a:latin typeface="Times New Roman" panose="02020603050405020304" pitchFamily="18" charset="0"/>
                <a:ea typeface="Times New Roman" panose="02020603050405020304" pitchFamily="18" charset="0"/>
              </a:rPr>
              <a:t> of Boston University,</a:t>
            </a:r>
            <a:endParaRPr lang="en-US" altLang="en-US" sz="1200" dirty="0">
              <a:solidFill>
                <a:schemeClr val="tx1"/>
              </a:solidFill>
              <a:latin typeface="Times New Roman" panose="02020603050405020304" pitchFamily="18" charset="0"/>
              <a:ea typeface="ＭＳ Ｐゴシック" panose="020B0600070205080204" pitchFamily="34" charset="-128"/>
            </a:endParaRPr>
          </a:p>
          <a:p>
            <a:pPr marL="0" indent="0" algn="r">
              <a:spcBef>
                <a:spcPct val="0"/>
              </a:spcBef>
              <a:buNone/>
              <a:defRPr/>
            </a:pPr>
            <a:r>
              <a:rPr lang="en-GB" sz="1200" dirty="0">
                <a:solidFill>
                  <a:schemeClr val="tx1"/>
                </a:solidFill>
                <a:effectLst/>
                <a:latin typeface="Times New Roman" panose="02020603050405020304" pitchFamily="18" charset="0"/>
                <a:ea typeface="Times New Roman" panose="02020603050405020304" pitchFamily="18" charset="0"/>
              </a:rPr>
              <a:t>A Krishnan, ‘“One-Third of Funding by AIIB Has Gone to India”’ </a:t>
            </a:r>
            <a:r>
              <a:rPr lang="en-GB" sz="1200" i="1" dirty="0">
                <a:solidFill>
                  <a:schemeClr val="tx1"/>
                </a:solidFill>
                <a:effectLst/>
                <a:latin typeface="Times New Roman" panose="02020603050405020304" pitchFamily="18" charset="0"/>
                <a:ea typeface="Times New Roman" panose="02020603050405020304" pitchFamily="18" charset="0"/>
              </a:rPr>
              <a:t>The Hindu</a:t>
            </a:r>
            <a:r>
              <a:rPr lang="en-GB" sz="1200" dirty="0">
                <a:solidFill>
                  <a:schemeClr val="tx1"/>
                </a:solidFill>
                <a:effectLst/>
                <a:latin typeface="Times New Roman" panose="02020603050405020304" pitchFamily="18" charset="0"/>
                <a:ea typeface="Times New Roman" panose="02020603050405020304" pitchFamily="18" charset="0"/>
              </a:rPr>
              <a:t> (26 September 2020)</a:t>
            </a:r>
            <a:endParaRPr lang="en-US" altLang="en-US" sz="1200" dirty="0">
              <a:solidFill>
                <a:schemeClr val="tx1"/>
              </a:solidFill>
              <a:latin typeface="Times New Roman" panose="02020603050405020304" pitchFamily="18" charset="0"/>
              <a:ea typeface="ＭＳ Ｐゴシック" panose="020B0600070205080204" pitchFamily="34" charset="-128"/>
            </a:endParaRPr>
          </a:p>
          <a:p>
            <a:pPr marL="0" indent="0" algn="r">
              <a:spcBef>
                <a:spcPct val="0"/>
              </a:spcBef>
              <a:buNone/>
              <a:defRPr/>
            </a:pPr>
            <a:r>
              <a:rPr lang="en-GB" sz="1200" dirty="0">
                <a:solidFill>
                  <a:schemeClr val="tx1"/>
                </a:solidFill>
                <a:effectLst/>
                <a:latin typeface="Times New Roman" panose="02020603050405020304" pitchFamily="18" charset="0"/>
                <a:ea typeface="Times New Roman" panose="02020603050405020304" pitchFamily="18" charset="0"/>
              </a:rPr>
              <a:t>GJ Sanders, ‘The Asian Infrastructure Investment Bank and the Belt and Road Initiative: Complementarities and Contrasts’ (2017) 16 </a:t>
            </a:r>
            <a:r>
              <a:rPr lang="en-GB" sz="1200" i="1" dirty="0">
                <a:solidFill>
                  <a:schemeClr val="tx1"/>
                </a:solidFill>
                <a:effectLst/>
                <a:latin typeface="Times New Roman" panose="02020603050405020304" pitchFamily="18" charset="0"/>
                <a:ea typeface="Times New Roman" panose="02020603050405020304" pitchFamily="18" charset="0"/>
              </a:rPr>
              <a:t>Chinese Journal of International Law</a:t>
            </a:r>
            <a:r>
              <a:rPr lang="en-GB" sz="1200" dirty="0">
                <a:solidFill>
                  <a:schemeClr val="tx1"/>
                </a:solidFill>
                <a:effectLst/>
                <a:latin typeface="Times New Roman" panose="02020603050405020304" pitchFamily="18" charset="0"/>
                <a:ea typeface="Times New Roman" panose="02020603050405020304" pitchFamily="18" charset="0"/>
              </a:rPr>
              <a:t> 367, 368. </a:t>
            </a:r>
            <a:endParaRPr lang="en-US" altLang="en-US" sz="1200" b="1" i="1" dirty="0">
              <a:solidFill>
                <a:schemeClr val="tx1"/>
              </a:solidFill>
              <a:latin typeface="Times New Roman" panose="02020603050405020304" pitchFamily="18" charset="0"/>
              <a:ea typeface="ＭＳ Ｐゴシック" panose="020B0600070205080204" pitchFamily="34" charset="-128"/>
            </a:endParaRPr>
          </a:p>
          <a:p>
            <a:pPr marL="0" indent="0" algn="r">
              <a:spcBef>
                <a:spcPct val="0"/>
              </a:spcBef>
              <a:buNone/>
              <a:defRPr/>
            </a:pPr>
            <a:r>
              <a:rPr lang="en-GB" sz="1200" dirty="0">
                <a:solidFill>
                  <a:schemeClr val="tx1"/>
                </a:solidFill>
                <a:effectLst/>
                <a:latin typeface="Times New Roman" panose="02020603050405020304" pitchFamily="18" charset="0"/>
                <a:ea typeface="Times New Roman" panose="02020603050405020304" pitchFamily="18" charset="0"/>
              </a:rPr>
              <a:t>E Glenn, ‘China-Backed AIIB Touts Growth, Sustainability’ </a:t>
            </a:r>
            <a:r>
              <a:rPr lang="en-GB" sz="1200" i="1" dirty="0">
                <a:solidFill>
                  <a:schemeClr val="tx1"/>
                </a:solidFill>
                <a:effectLst/>
                <a:latin typeface="Times New Roman" panose="02020603050405020304" pitchFamily="18" charset="0"/>
                <a:ea typeface="Times New Roman" panose="02020603050405020304" pitchFamily="18" charset="0"/>
              </a:rPr>
              <a:t>Reuters</a:t>
            </a:r>
            <a:r>
              <a:rPr lang="en-GB" sz="1200" dirty="0">
                <a:solidFill>
                  <a:schemeClr val="tx1"/>
                </a:solidFill>
                <a:effectLst/>
                <a:latin typeface="Times New Roman" panose="02020603050405020304" pitchFamily="18" charset="0"/>
                <a:ea typeface="Times New Roman" panose="02020603050405020304" pitchFamily="18" charset="0"/>
              </a:rPr>
              <a:t> (17 June 2017)</a:t>
            </a:r>
          </a:p>
          <a:p>
            <a:pPr marL="0" indent="0" algn="r">
              <a:spcBef>
                <a:spcPct val="0"/>
              </a:spcBef>
              <a:buNone/>
              <a:defRPr/>
            </a:pPr>
            <a:r>
              <a:rPr lang="en-US" sz="1200" dirty="0">
                <a:solidFill>
                  <a:schemeClr val="tx1"/>
                </a:solidFill>
                <a:effectLst/>
                <a:latin typeface="Times New Roman" panose="02020603050405020304" pitchFamily="18" charset="0"/>
                <a:ea typeface="Times New Roman" panose="02020603050405020304" pitchFamily="18" charset="0"/>
              </a:rPr>
              <a:t>M Feldman, </a:t>
            </a:r>
            <a:r>
              <a:rPr lang="en-US" sz="1200" i="1" dirty="0">
                <a:solidFill>
                  <a:schemeClr val="tx1"/>
                </a:solidFill>
                <a:effectLst/>
                <a:latin typeface="Times New Roman" panose="02020603050405020304" pitchFamily="18" charset="0"/>
                <a:ea typeface="Times New Roman" panose="02020603050405020304" pitchFamily="18" charset="0"/>
              </a:rPr>
              <a:t>The AIIB as a Site of Governance</a:t>
            </a:r>
            <a:r>
              <a:rPr lang="en-US" sz="1200" dirty="0">
                <a:solidFill>
                  <a:schemeClr val="tx1"/>
                </a:solidFill>
                <a:effectLst/>
                <a:latin typeface="Times New Roman" panose="02020603050405020304" pitchFamily="18" charset="0"/>
                <a:ea typeface="Times New Roman" panose="02020603050405020304" pitchFamily="18" charset="0"/>
              </a:rPr>
              <a:t>, </a:t>
            </a:r>
            <a:r>
              <a:rPr lang="en-US" sz="1200" cap="small" dirty="0">
                <a:solidFill>
                  <a:schemeClr val="tx1"/>
                </a:solidFill>
                <a:effectLst/>
                <a:latin typeface="Times New Roman" panose="02020603050405020304" pitchFamily="18" charset="0"/>
                <a:ea typeface="Times New Roman" panose="02020603050405020304" pitchFamily="18" charset="0"/>
              </a:rPr>
              <a:t>Advancing the Method and Practice of Transnational Law – Liber </a:t>
            </a:r>
            <a:r>
              <a:rPr lang="en-US" sz="1200" cap="small" dirty="0" err="1">
                <a:solidFill>
                  <a:schemeClr val="tx1"/>
                </a:solidFill>
                <a:effectLst/>
                <a:latin typeface="Times New Roman" panose="02020603050405020304" pitchFamily="18" charset="0"/>
                <a:ea typeface="Times New Roman" panose="02020603050405020304" pitchFamily="18" charset="0"/>
              </a:rPr>
              <a:t>Amicorum</a:t>
            </a:r>
            <a:r>
              <a:rPr lang="en-US" sz="1200" cap="small" dirty="0">
                <a:solidFill>
                  <a:schemeClr val="tx1"/>
                </a:solidFill>
                <a:effectLst/>
                <a:latin typeface="Times New Roman" panose="02020603050405020304" pitchFamily="18" charset="0"/>
                <a:ea typeface="Times New Roman" panose="02020603050405020304" pitchFamily="18" charset="0"/>
              </a:rPr>
              <a:t> in </a:t>
            </a:r>
            <a:r>
              <a:rPr lang="en-US" sz="1200" cap="small" dirty="0" err="1">
                <a:solidFill>
                  <a:schemeClr val="tx1"/>
                </a:solidFill>
                <a:effectLst/>
                <a:latin typeface="Times New Roman" panose="02020603050405020304" pitchFamily="18" charset="0"/>
                <a:ea typeface="Times New Roman" panose="02020603050405020304" pitchFamily="18" charset="0"/>
              </a:rPr>
              <a:t>Honour</a:t>
            </a:r>
            <a:r>
              <a:rPr lang="en-US" sz="1200" cap="small" dirty="0">
                <a:solidFill>
                  <a:schemeClr val="tx1"/>
                </a:solidFill>
                <a:effectLst/>
                <a:latin typeface="Times New Roman" panose="02020603050405020304" pitchFamily="18" charset="0"/>
                <a:ea typeface="Times New Roman" panose="02020603050405020304" pitchFamily="18" charset="0"/>
              </a:rPr>
              <a:t> of Francis Snyder </a:t>
            </a:r>
            <a:r>
              <a:rPr lang="en-US" sz="1200" dirty="0">
                <a:solidFill>
                  <a:schemeClr val="tx1"/>
                </a:solidFill>
                <a:effectLst/>
                <a:latin typeface="Times New Roman" panose="02020603050405020304" pitchFamily="18" charset="0"/>
                <a:ea typeface="Times New Roman" panose="02020603050405020304" pitchFamily="18" charset="0"/>
              </a:rPr>
              <a:t>(J. </a:t>
            </a:r>
            <a:r>
              <a:rPr lang="en-US" sz="1200" dirty="0" err="1">
                <a:solidFill>
                  <a:schemeClr val="tx1"/>
                </a:solidFill>
                <a:effectLst/>
                <a:latin typeface="Times New Roman" panose="02020603050405020304" pitchFamily="18" charset="0"/>
                <a:ea typeface="Times New Roman" panose="02020603050405020304" pitchFamily="18" charset="0"/>
              </a:rPr>
              <a:t>Chaisse</a:t>
            </a:r>
            <a:r>
              <a:rPr lang="en-US" sz="1200" dirty="0">
                <a:solidFill>
                  <a:schemeClr val="tx1"/>
                </a:solidFill>
                <a:effectLst/>
                <a:latin typeface="Times New Roman" panose="02020603050405020304" pitchFamily="18" charset="0"/>
                <a:ea typeface="Times New Roman" panose="02020603050405020304" pitchFamily="18" charset="0"/>
              </a:rPr>
              <a:t> and O. Stefan, eds.) (Hart) (forthcoming 2023)</a:t>
            </a:r>
            <a:r>
              <a:rPr lang="en-US" sz="1200" dirty="0">
                <a:solidFill>
                  <a:schemeClr val="tx1"/>
                </a:solidFill>
                <a:effectLst/>
              </a:rPr>
              <a:t> </a:t>
            </a:r>
            <a:r>
              <a:rPr lang="en-GB" sz="1200" dirty="0">
                <a:solidFill>
                  <a:schemeClr val="tx1"/>
                </a:solidFill>
                <a:effectLst/>
                <a:latin typeface="Times New Roman" panose="02020603050405020304" pitchFamily="18" charset="0"/>
                <a:ea typeface="Times New Roman" panose="02020603050405020304" pitchFamily="18" charset="0"/>
              </a:rPr>
              <a:t> </a:t>
            </a:r>
            <a:endParaRPr lang="en-US" altLang="en-US" sz="12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12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800" dirty="0">
                <a:solidFill>
                  <a:schemeClr val="tx1"/>
                </a:solidFill>
                <a:ea typeface="ＭＳ Ｐゴシック" panose="020B0600070205080204" pitchFamily="34" charset="-128"/>
                <a:cs typeface="黑体" panose="02010609060101010101" pitchFamily="49" charset="-122"/>
              </a:rPr>
              <a:t> </a:t>
            </a:r>
          </a:p>
        </p:txBody>
      </p:sp>
    </p:spTree>
    <p:extLst>
      <p:ext uri="{BB962C8B-B14F-4D97-AF65-F5344CB8AC3E}">
        <p14:creationId xmlns:p14="http://schemas.microsoft.com/office/powerpoint/2010/main" val="35956623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BRI Dispute Resolution?</a:t>
            </a:r>
          </a:p>
          <a:p>
            <a:pPr marL="0" indent="0">
              <a:spcBef>
                <a:spcPct val="0"/>
              </a:spcBef>
              <a:buNone/>
              <a:defRPr/>
            </a:pPr>
            <a:endParaRPr lang="en-US" altLang="zh-CN" sz="18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800" b="1" i="1" dirty="0">
                <a:solidFill>
                  <a:schemeClr val="tx1"/>
                </a:solidFill>
                <a:ea typeface="ＭＳ Ｐゴシック" panose="020B0600070205080204" pitchFamily="34" charset="-128"/>
                <a:cs typeface="黑体" panose="02010609060101010101" pitchFamily="49" charset="-122"/>
              </a:rPr>
              <a:t>ICDPASO</a:t>
            </a:r>
          </a:p>
          <a:p>
            <a:pPr marL="0" indent="0">
              <a:spcBef>
                <a:spcPct val="0"/>
              </a:spcBef>
              <a:buNone/>
              <a:defRPr/>
            </a:pPr>
            <a:endParaRPr lang="en-US" altLang="en-US" sz="1800" b="1" i="1" dirty="0">
              <a:solidFill>
                <a:schemeClr val="tx1"/>
              </a:solidFill>
              <a:latin typeface="Times New Roman" panose="02020603050405020304" pitchFamily="18" charset="0"/>
              <a:ea typeface="ＭＳ Ｐゴシック" panose="020B0600070205080204" pitchFamily="34" charset="-128"/>
            </a:endParaRPr>
          </a:p>
          <a:p>
            <a:pPr marL="0" indent="0">
              <a:spcBef>
                <a:spcPct val="0"/>
              </a:spcBef>
              <a:buNone/>
              <a:defRPr/>
            </a:pPr>
            <a:r>
              <a:rPr lang="en-US" altLang="en-US" sz="1400" b="1" u="sng" dirty="0">
                <a:solidFill>
                  <a:schemeClr val="tx1"/>
                </a:solidFill>
                <a:latin typeface="Times New Roman" panose="02020603050405020304" pitchFamily="18" charset="0"/>
                <a:ea typeface="ＭＳ Ｐゴシック" panose="020B0600070205080204" pitchFamily="34" charset="-128"/>
              </a:rPr>
              <a:t>List of Deliverables of the Second Belt and Road Forum for International Cooperation (27 April 2019)</a:t>
            </a:r>
            <a:endParaRPr lang="en-US" altLang="zh-CN" sz="1200" b="1" u="sng"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b="1" dirty="0">
                <a:solidFill>
                  <a:schemeClr val="tx1"/>
                </a:solidFill>
                <a:ea typeface="ＭＳ Ｐゴシック" panose="020B0600070205080204" pitchFamily="34" charset="-128"/>
                <a:cs typeface="黑体" panose="02010609060101010101" pitchFamily="49" charset="-122"/>
              </a:rPr>
              <a:t>III. Multilateral Cooperation Mechanisms under the BRF Framework</a:t>
            </a:r>
          </a:p>
          <a:p>
            <a:pPr marL="0" indent="0" algn="r">
              <a:spcBef>
                <a:spcPct val="0"/>
              </a:spcBef>
              <a:buNone/>
              <a:defRPr/>
            </a:pPr>
            <a:r>
              <a:rPr lang="en-US" altLang="zh-CN" sz="1800" dirty="0">
                <a:solidFill>
                  <a:schemeClr val="tx1"/>
                </a:solidFill>
                <a:ea typeface="ＭＳ Ｐゴシック" panose="020B0600070205080204" pitchFamily="34" charset="-128"/>
                <a:cs typeface="黑体" panose="02010609060101010101" pitchFamily="49" charset="-122"/>
              </a:rPr>
              <a:t> </a:t>
            </a:r>
          </a:p>
        </p:txBody>
      </p:sp>
      <p:pic>
        <p:nvPicPr>
          <p:cNvPr id="3" name="Picture 2">
            <a:extLst>
              <a:ext uri="{FF2B5EF4-FFF2-40B4-BE49-F238E27FC236}">
                <a16:creationId xmlns:a16="http://schemas.microsoft.com/office/drawing/2014/main" id="{2293F1D1-C1B9-9CB3-9639-B3F5AB6A1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2611292"/>
            <a:ext cx="7867755" cy="1390102"/>
          </a:xfrm>
          <a:prstGeom prst="rect">
            <a:avLst/>
          </a:prstGeom>
        </p:spPr>
      </p:pic>
    </p:spTree>
    <p:extLst>
      <p:ext uri="{BB962C8B-B14F-4D97-AF65-F5344CB8AC3E}">
        <p14:creationId xmlns:p14="http://schemas.microsoft.com/office/powerpoint/2010/main" val="10883339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lgn="ctr">
              <a:spcBef>
                <a:spcPct val="0"/>
              </a:spcBef>
              <a:buNone/>
              <a:defRPr/>
            </a:pPr>
            <a:r>
              <a:rPr lang="en-US" altLang="zh-CN" sz="1600" b="1" dirty="0">
                <a:solidFill>
                  <a:schemeClr val="tx1"/>
                </a:solidFill>
                <a:ea typeface="ＭＳ Ｐゴシック" panose="020B0600070205080204" pitchFamily="34" charset="-128"/>
                <a:cs typeface="黑体" panose="02010609060101010101" pitchFamily="49" charset="-122"/>
              </a:rPr>
              <a:t>BRI Dispute Resolution?</a:t>
            </a:r>
          </a:p>
          <a:p>
            <a:pPr marL="0" indent="0">
              <a:spcBef>
                <a:spcPct val="0"/>
              </a:spcBef>
              <a:buNone/>
              <a:defRPr/>
            </a:pPr>
            <a:r>
              <a:rPr lang="en-US" altLang="zh-CN" sz="1400" b="1" i="1" dirty="0">
                <a:solidFill>
                  <a:schemeClr val="tx1"/>
                </a:solidFill>
                <a:ea typeface="ＭＳ Ｐゴシック" panose="020B0600070205080204" pitchFamily="34" charset="-128"/>
                <a:cs typeface="黑体" panose="02010609060101010101" pitchFamily="49" charset="-122"/>
              </a:rPr>
              <a:t>ICDPASO</a:t>
            </a:r>
          </a:p>
          <a:p>
            <a:pPr marL="0" indent="0">
              <a:spcBef>
                <a:spcPct val="0"/>
              </a:spcBef>
              <a:buNone/>
              <a:defRPr/>
            </a:pPr>
            <a:r>
              <a:rPr lang="en-US" altLang="zh-CN" sz="1400" b="1" u="sng" dirty="0">
                <a:solidFill>
                  <a:schemeClr val="tx1"/>
                </a:solidFill>
                <a:latin typeface="Times New Roman" panose="02020603050405020304" pitchFamily="18" charset="0"/>
                <a:ea typeface="ＭＳ Ｐゴシック" panose="020B0600070205080204" pitchFamily="34" charset="-128"/>
                <a:cs typeface="黑体" panose="02010609060101010101" pitchFamily="49" charset="-122"/>
              </a:rPr>
              <a:t>ICDPASO Charter</a:t>
            </a:r>
            <a:endParaRPr lang="en-US" altLang="zh-CN" sz="1400" b="1" u="sng"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endParaRPr lang="en-US" altLang="zh-CN" sz="1800" b="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zh-CN" sz="1400" b="1" dirty="0">
                <a:solidFill>
                  <a:schemeClr val="tx1"/>
                </a:solidFill>
                <a:ea typeface="ＭＳ Ｐゴシック" panose="020B0600070205080204" pitchFamily="34" charset="-128"/>
                <a:cs typeface="黑体" panose="02010609060101010101" pitchFamily="49" charset="-122"/>
              </a:rPr>
              <a:t> </a:t>
            </a:r>
          </a:p>
          <a:p>
            <a:pPr marL="0" indent="0" algn="r">
              <a:spcBef>
                <a:spcPct val="0"/>
              </a:spcBef>
              <a:buNone/>
              <a:defRPr/>
            </a:pPr>
            <a:r>
              <a:rPr lang="en-US" altLang="zh-CN" sz="1800" dirty="0">
                <a:solidFill>
                  <a:schemeClr val="tx1"/>
                </a:solidFill>
                <a:ea typeface="ＭＳ Ｐゴシック" panose="020B0600070205080204" pitchFamily="34" charset="-128"/>
                <a:cs typeface="黑体" panose="02010609060101010101" pitchFamily="49" charset="-122"/>
              </a:rPr>
              <a:t> </a:t>
            </a:r>
          </a:p>
        </p:txBody>
      </p:sp>
      <p:pic>
        <p:nvPicPr>
          <p:cNvPr id="4" name="Picture 3">
            <a:extLst>
              <a:ext uri="{FF2B5EF4-FFF2-40B4-BE49-F238E27FC236}">
                <a16:creationId xmlns:a16="http://schemas.microsoft.com/office/drawing/2014/main" id="{F30A0BE2-6B3E-FC5E-7DD4-1C078612E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953726"/>
            <a:ext cx="6570730" cy="4410490"/>
          </a:xfrm>
          <a:prstGeom prst="rect">
            <a:avLst/>
          </a:prstGeom>
        </p:spPr>
      </p:pic>
      <p:pic>
        <p:nvPicPr>
          <p:cNvPr id="6" name="Picture 5">
            <a:extLst>
              <a:ext uri="{FF2B5EF4-FFF2-40B4-BE49-F238E27FC236}">
                <a16:creationId xmlns:a16="http://schemas.microsoft.com/office/drawing/2014/main" id="{C411E2F3-F93A-840A-9CBD-C2DE88F68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5274205"/>
            <a:ext cx="6570730" cy="1583795"/>
          </a:xfrm>
          <a:prstGeom prst="rect">
            <a:avLst/>
          </a:prstGeom>
        </p:spPr>
      </p:pic>
    </p:spTree>
    <p:extLst>
      <p:ext uri="{BB962C8B-B14F-4D97-AF65-F5344CB8AC3E}">
        <p14:creationId xmlns:p14="http://schemas.microsoft.com/office/powerpoint/2010/main" val="25058487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3289A9D4-A3CE-724A-BD50-C0A7278BD787}"/>
              </a:ext>
            </a:extLst>
          </p:cNvPr>
          <p:cNvSpPr>
            <a:spLocks noGrp="1" noChangeArrowheads="1"/>
          </p:cNvSpPr>
          <p:nvPr>
            <p:ph type="title" idx="4294967295"/>
          </p:nvPr>
        </p:nvSpPr>
        <p:spPr>
          <a:xfrm>
            <a:off x="574675" y="304800"/>
            <a:ext cx="8001000" cy="1009650"/>
          </a:xfrm>
        </p:spPr>
        <p:txBody>
          <a:bodyPr/>
          <a:lstStyle/>
          <a:p>
            <a:pPr algn="ctr"/>
            <a:br>
              <a:rPr lang="en-US" altLang="zh-CN" sz="2400" b="1">
                <a:ea typeface="ＭＳ Ｐゴシック" panose="020B0600070205080204" pitchFamily="34" charset="-128"/>
                <a:cs typeface="黑体" panose="02010609060101010101" pitchFamily="49" charset="-122"/>
              </a:rPr>
            </a:br>
            <a:r>
              <a:rPr lang="en-US" altLang="zh-CN" sz="2400" b="1">
                <a:ea typeface="ＭＳ Ｐゴシック" panose="020B0600070205080204" pitchFamily="34" charset="-128"/>
                <a:cs typeface="黑体" panose="02010609060101010101" pitchFamily="49" charset="-122"/>
              </a:rPr>
              <a:t> </a:t>
            </a:r>
            <a:br>
              <a:rPr lang="en-US" altLang="zh-CN" sz="2400" b="1">
                <a:ea typeface="ＭＳ Ｐゴシック" panose="020B0600070205080204" pitchFamily="34" charset="-128"/>
                <a:cs typeface="黑体" panose="02010609060101010101" pitchFamily="49" charset="-122"/>
              </a:rPr>
            </a:br>
            <a:endParaRPr lang="zh-CN" altLang="en-US" sz="2400" b="1">
              <a:ea typeface="ＭＳ Ｐゴシック" panose="020B0600070205080204" pitchFamily="34" charset="-128"/>
              <a:cs typeface="黑体" panose="02010609060101010101" pitchFamily="49" charset="-122"/>
            </a:endParaRPr>
          </a:p>
        </p:txBody>
      </p:sp>
      <p:sp>
        <p:nvSpPr>
          <p:cNvPr id="18434" name="Rectangle 3">
            <a:extLst>
              <a:ext uri="{FF2B5EF4-FFF2-40B4-BE49-F238E27FC236}">
                <a16:creationId xmlns:a16="http://schemas.microsoft.com/office/drawing/2014/main" id="{3F63A28A-6D0B-8248-BF98-620022513DE7}"/>
              </a:ext>
            </a:extLst>
          </p:cNvPr>
          <p:cNvSpPr>
            <a:spLocks noGrp="1" noChangeArrowheads="1"/>
          </p:cNvSpPr>
          <p:nvPr>
            <p:ph type="body" idx="4294967295"/>
          </p:nvPr>
        </p:nvSpPr>
        <p:spPr>
          <a:xfrm>
            <a:off x="566738" y="142875"/>
            <a:ext cx="8001000" cy="5895975"/>
          </a:xfrm>
        </p:spPr>
        <p:txBody>
          <a:bodyPr/>
          <a:lstStyle/>
          <a:p>
            <a:pPr marL="0" indent="0">
              <a:spcBef>
                <a:spcPct val="0"/>
              </a:spcBef>
              <a:buNone/>
              <a:defRPr/>
            </a:pPr>
            <a:endParaRPr lang="en-US" altLang="zh-CN" sz="2000" b="1" dirty="0">
              <a:solidFill>
                <a:schemeClr val="tx1"/>
              </a:solidFill>
              <a:ea typeface="ＭＳ Ｐゴシック" panose="020B0600070205080204" pitchFamily="34" charset="-128"/>
              <a:cs typeface="黑体" panose="02010609060101010101" pitchFamily="49" charset="-122"/>
            </a:endParaRP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A Potential Beijing-Based </a:t>
            </a:r>
          </a:p>
          <a:p>
            <a:pPr marL="0" indent="0" algn="ctr">
              <a:spcBef>
                <a:spcPct val="0"/>
              </a:spcBef>
              <a:buNone/>
              <a:defRPr/>
            </a:pPr>
            <a:r>
              <a:rPr lang="en-US" altLang="zh-CN" sz="2000" b="1" dirty="0">
                <a:solidFill>
                  <a:schemeClr val="tx1"/>
                </a:solidFill>
                <a:ea typeface="ＭＳ Ｐゴシック" panose="020B0600070205080204" pitchFamily="34" charset="-128"/>
                <a:cs typeface="黑体" panose="02010609060101010101" pitchFamily="49" charset="-122"/>
              </a:rPr>
              <a:t>International Investment Dispute Resolution Hub </a:t>
            </a:r>
          </a:p>
          <a:p>
            <a:pPr marL="0" indent="0">
              <a:spcBef>
                <a:spcPct val="0"/>
              </a:spcBef>
              <a:buNone/>
              <a:defRPr/>
            </a:pPr>
            <a:endParaRPr lang="en-US" altLang="zh-CN" sz="2000" b="1" i="1" dirty="0">
              <a:solidFill>
                <a:schemeClr val="tx1"/>
              </a:solidFill>
              <a:ea typeface="ＭＳ Ｐゴシック" panose="020B0600070205080204" pitchFamily="34" charset="-128"/>
              <a:cs typeface="黑体" panose="02010609060101010101" pitchFamily="49" charset="-122"/>
            </a:endParaRPr>
          </a:p>
          <a:p>
            <a:pPr marL="0" indent="0">
              <a:spcBef>
                <a:spcPct val="0"/>
              </a:spcBef>
              <a:buNone/>
              <a:defRPr/>
            </a:pPr>
            <a:r>
              <a:rPr lang="en-US" altLang="en-US" sz="2000" b="1" i="1" dirty="0">
                <a:solidFill>
                  <a:schemeClr val="tx1"/>
                </a:solidFill>
                <a:latin typeface="Times New Roman" panose="02020603050405020304" pitchFamily="18" charset="0"/>
                <a:ea typeface="ＭＳ Ｐゴシック" panose="020B0600070205080204" pitchFamily="34" charset="-128"/>
              </a:rPr>
              <a:t>ICDPASO</a:t>
            </a:r>
            <a:endParaRPr lang="en-US" altLang="en-US" sz="2000" dirty="0">
              <a:solidFill>
                <a:schemeClr val="tx1"/>
              </a:solidFill>
              <a:latin typeface="Times New Roman" panose="02020603050405020304" pitchFamily="18" charset="0"/>
              <a:ea typeface="ＭＳ Ｐゴシック" panose="020B0600070205080204" pitchFamily="34" charset="-128"/>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endParaRPr lang="en-US" altLang="zh-CN" sz="2000" dirty="0">
              <a:solidFill>
                <a:schemeClr val="tx1"/>
              </a:solidFill>
              <a:ea typeface="ＭＳ Ｐゴシック" panose="020B0600070205080204" pitchFamily="34" charset="-128"/>
              <a:cs typeface="黑体" panose="02010609060101010101" pitchFamily="49" charset="-122"/>
            </a:endParaRPr>
          </a:p>
          <a:p>
            <a:pPr>
              <a:spcBef>
                <a:spcPct val="0"/>
              </a:spcBef>
              <a:buFont typeface="Wingdings" pitchFamily="2" charset="2"/>
              <a:buChar char="Ø"/>
              <a:defRPr/>
            </a:pPr>
            <a:r>
              <a:rPr lang="en-US" altLang="zh-CN" sz="1800" dirty="0">
                <a:solidFill>
                  <a:schemeClr val="tx1"/>
                </a:solidFill>
                <a:ea typeface="ＭＳ Ｐゴシック" panose="020B0600070205080204" pitchFamily="34" charset="-128"/>
                <a:cs typeface="黑体" panose="02010609060101010101" pitchFamily="49" charset="-122"/>
              </a:rPr>
              <a:t>Completed drafting a set of investor-State arbitration rules in 2021</a:t>
            </a:r>
          </a:p>
          <a:p>
            <a:pPr>
              <a:spcBef>
                <a:spcPct val="0"/>
              </a:spcBef>
              <a:buFont typeface="Wingdings" pitchFamily="2" charset="2"/>
              <a:buChar char="Ø"/>
              <a:defRPr/>
            </a:pPr>
            <a:r>
              <a:rPr lang="en-US" altLang="zh-CN" sz="1800" dirty="0">
                <a:solidFill>
                  <a:schemeClr val="tx1"/>
                </a:solidFill>
                <a:ea typeface="ＭＳ Ｐゴシック" panose="020B0600070205080204" pitchFamily="34" charset="-128"/>
                <a:cs typeface="黑体" panose="02010609060101010101" pitchFamily="49" charset="-122"/>
              </a:rPr>
              <a:t>Also in 2021, committed to launching investor-State arbitration services “in a timely manner in response to the needs of the international business community.”</a:t>
            </a:r>
          </a:p>
          <a:p>
            <a:pPr>
              <a:spcBef>
                <a:spcPct val="0"/>
              </a:spcBef>
              <a:buFont typeface="Wingdings" pitchFamily="2" charset="2"/>
              <a:buChar char="Ø"/>
              <a:defRPr/>
            </a:pPr>
            <a:r>
              <a:rPr lang="en-US" altLang="zh-CN" sz="1800" dirty="0">
                <a:solidFill>
                  <a:schemeClr val="tx1"/>
                </a:solidFill>
                <a:ea typeface="ＭＳ Ｐゴシック" panose="020B0600070205080204" pitchFamily="34" charset="-128"/>
                <a:cs typeface="黑体" panose="02010609060101010101" pitchFamily="49" charset="-122"/>
              </a:rPr>
              <a:t>In 2022, launched global recruitment process for arbitrators</a:t>
            </a: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endParaRPr lang="en-US" altLang="zh-CN" sz="1800" dirty="0">
              <a:solidFill>
                <a:schemeClr val="tx1"/>
              </a:solidFill>
              <a:ea typeface="ＭＳ Ｐゴシック" panose="020B0600070205080204" pitchFamily="34" charset="-128"/>
              <a:cs typeface="黑体" panose="02010609060101010101" pitchFamily="49" charset="-122"/>
            </a:endParaRPr>
          </a:p>
          <a:p>
            <a:pPr marL="0" indent="0" algn="r">
              <a:spcBef>
                <a:spcPct val="0"/>
              </a:spcBef>
              <a:buNone/>
              <a:defRPr/>
            </a:pPr>
            <a:r>
              <a:rPr lang="en-US" altLang="zh-CN" sz="1400" dirty="0">
                <a:solidFill>
                  <a:schemeClr val="tx1"/>
                </a:solidFill>
                <a:ea typeface="ＭＳ Ｐゴシック" panose="020B0600070205080204" pitchFamily="34" charset="-128"/>
                <a:cs typeface="黑体" panose="02010609060101010101" pitchFamily="49" charset="-122"/>
              </a:rPr>
              <a:t>M. Feldman, ‘An Opportunity to Reimagine Investment Arbitration in Beijing’, </a:t>
            </a:r>
            <a:r>
              <a:rPr lang="en-US" altLang="zh-CN" sz="1400" i="1" dirty="0">
                <a:solidFill>
                  <a:schemeClr val="tx1"/>
                </a:solidFill>
                <a:ea typeface="ＭＳ Ｐゴシック" panose="020B0600070205080204" pitchFamily="34" charset="-128"/>
                <a:cs typeface="黑体" panose="02010609060101010101" pitchFamily="49" charset="-122"/>
              </a:rPr>
              <a:t>Columbia FDI Perspectives </a:t>
            </a:r>
            <a:r>
              <a:rPr lang="en-US" altLang="zh-CN" sz="1400" dirty="0">
                <a:solidFill>
                  <a:schemeClr val="tx1"/>
                </a:solidFill>
                <a:ea typeface="ＭＳ Ｐゴシック" panose="020B0600070205080204" pitchFamily="34" charset="-128"/>
                <a:cs typeface="黑体" panose="02010609060101010101" pitchFamily="49" charset="-122"/>
              </a:rPr>
              <a:t>(20 March 2023); Speech by Liu Chao, Secretary-General of the ICDPASO, World Law Congress Colombia 2021 (3 December 2021)  </a:t>
            </a:r>
          </a:p>
        </p:txBody>
      </p:sp>
    </p:spTree>
    <p:extLst>
      <p:ext uri="{BB962C8B-B14F-4D97-AF65-F5344CB8AC3E}">
        <p14:creationId xmlns:p14="http://schemas.microsoft.com/office/powerpoint/2010/main" val="2345881261"/>
      </p:ext>
    </p:extLst>
  </p:cSld>
  <p:clrMapOvr>
    <a:masterClrMapping/>
  </p:clrMapOvr>
  <p:transition/>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1" i="1"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1" i="1"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32385</TotalTime>
  <Words>1653</Words>
  <Application>Microsoft Macintosh PowerPoint</Application>
  <PresentationFormat>On-screen Show (4:3)</PresentationFormat>
  <Paragraphs>382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Verdana</vt:lpstr>
      <vt:lpstr>Wingdings</vt:lpstr>
      <vt:lpstr>Profile</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图像视频编码与表达的理论与方法</dc:title>
  <dc:creator>rgwang</dc:creator>
  <cp:lastModifiedBy>Mark Feldman</cp:lastModifiedBy>
  <cp:revision>2892</cp:revision>
  <dcterms:created xsi:type="dcterms:W3CDTF">2006-10-11T01:50:17Z</dcterms:created>
  <dcterms:modified xsi:type="dcterms:W3CDTF">2023-05-26T03:43:53Z</dcterms:modified>
</cp:coreProperties>
</file>